
<file path=[Content_Types].xml><?xml version="1.0" encoding="utf-8"?>
<Types xmlns="http://schemas.openxmlformats.org/package/2006/content-types">
  <Default Extension="emf" ContentType="image/x-emf"/>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3"/>
  </p:notesMasterIdLst>
  <p:sldIdLst>
    <p:sldId id="256" r:id="rId2"/>
    <p:sldId id="257" r:id="rId3"/>
    <p:sldId id="296" r:id="rId4"/>
    <p:sldId id="322" r:id="rId5"/>
    <p:sldId id="312" r:id="rId6"/>
    <p:sldId id="313" r:id="rId7"/>
    <p:sldId id="258" r:id="rId8"/>
    <p:sldId id="302" r:id="rId9"/>
    <p:sldId id="305" r:id="rId10"/>
    <p:sldId id="314" r:id="rId11"/>
    <p:sldId id="307" r:id="rId12"/>
    <p:sldId id="308" r:id="rId13"/>
    <p:sldId id="309" r:id="rId14"/>
    <p:sldId id="318" r:id="rId15"/>
    <p:sldId id="319" r:id="rId16"/>
    <p:sldId id="317" r:id="rId17"/>
    <p:sldId id="316" r:id="rId18"/>
    <p:sldId id="260" r:id="rId19"/>
    <p:sldId id="320" r:id="rId20"/>
    <p:sldId id="321" r:id="rId21"/>
    <p:sldId id="265" r:id="rId22"/>
  </p:sldIdLst>
  <p:sldSz cx="9144000" cy="5143500" type="screen16x9"/>
  <p:notesSz cx="6858000" cy="9144000"/>
  <p:embeddedFontLst>
    <p:embeddedFont>
      <p:font typeface="Albert Sans" panose="020B0604020202020204" charset="0"/>
      <p:regular r:id="rId24"/>
      <p:bold r:id="rId25"/>
      <p:italic r:id="rId26"/>
      <p:boldItalic r:id="rId27"/>
    </p:embeddedFont>
    <p:embeddedFont>
      <p:font typeface="Bebas Neue" panose="020B0606020202050201" pitchFamily="34" charset="0"/>
      <p:regular r:id="rId28"/>
    </p:embeddedFont>
    <p:embeddedFont>
      <p:font typeface="Cambria Math" panose="02040503050406030204" pitchFamily="18" charset="0"/>
      <p:regular r:id="rId29"/>
    </p:embeddedFont>
    <p:embeddedFont>
      <p:font typeface="Inter Tight" pitchFamily="2" charset="0"/>
      <p:regular r:id="rId30"/>
      <p:bold r:id="rId31"/>
      <p:italic r:id="rId32"/>
      <p:boldItalic r:id="rId33"/>
    </p:embeddedFont>
    <p:embeddedFont>
      <p:font typeface="Inter Tight SemiBold" pitchFamily="2" charset="0"/>
      <p:bold r:id="rId34"/>
      <p:boldItalic r:id="rId35"/>
    </p:embeddedFont>
    <p:embeddedFont>
      <p:font typeface="Palatino Linotype" panose="02040502050505030304" pitchFamily="18"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12169"/>
    <a:srgbClr val="5B5B5B"/>
    <a:srgbClr val="6746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3C57FF-A3C2-4C44-BECC-D89F94931E05}">
  <a:tblStyle styleId="{693C57FF-A3C2-4C44-BECC-D89F94931E0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A1227E-3FD0-4072-85EC-2DD4A188894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A37D80-6434-44D0-A028-1B22A696006F}" styleName="סגנון בהיר 3 - הדגשה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7853C-536D-4A76-A0AE-DD22124D55A5}" styleName="סגנון ערכת נושא 1 - הדגשה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סגנון כהה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D083AE6-46FA-4A59-8FB0-9F97EB10719F}" styleName="סגנון בהיר 3 - הדגשה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סגנון בהיר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4B1156A-380E-4F78-BDF5-A606A8083BF9}" styleName="סגנון ביניים 4 - הדגשה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69" autoAdjust="0"/>
    <p:restoredTop sz="71783" autoAdjust="0"/>
  </p:normalViewPr>
  <p:slideViewPr>
    <p:cSldViewPr snapToGrid="0">
      <p:cViewPr varScale="1">
        <p:scale>
          <a:sx n="107" d="100"/>
          <a:sy n="107" d="100"/>
        </p:scale>
        <p:origin x="413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2df7c832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df7c832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The recovering edge distributions for the CORA disturbed dataset </a:t>
            </a:r>
            <a:r>
              <a:rPr lang="en-US" sz="1800" b="0" i="1" dirty="0">
                <a:solidFill>
                  <a:srgbClr val="000000"/>
                </a:solidFill>
                <a:effectLst/>
                <a:latin typeface="URWPalladioL-Ital"/>
              </a:rPr>
              <a:t>L</a:t>
            </a:r>
            <a:r>
              <a:rPr lang="en-US" sz="1800" b="0" i="0" dirty="0">
                <a:solidFill>
                  <a:srgbClr val="000000"/>
                </a:solidFill>
                <a:effectLst/>
                <a:latin typeface="URWPalladioL-Roma"/>
              </a:rPr>
              <a:t>2 = 5</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1753448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000000"/>
                </a:solidFill>
                <a:effectLst/>
                <a:latin typeface="+mj-lt"/>
              </a:rPr>
              <a:t>The recovering edge distributions for the CORA disturbed dataset </a:t>
            </a:r>
            <a:r>
              <a:rPr lang="en-US" sz="1100" b="0" i="1" dirty="0">
                <a:solidFill>
                  <a:srgbClr val="000000"/>
                </a:solidFill>
                <a:effectLst/>
                <a:latin typeface="+mj-lt"/>
              </a:rPr>
              <a:t>L</a:t>
            </a:r>
            <a:r>
              <a:rPr lang="en-US" sz="1100" b="0" i="0" dirty="0">
                <a:solidFill>
                  <a:srgbClr val="000000"/>
                </a:solidFill>
                <a:effectLst/>
                <a:latin typeface="+mj-lt"/>
              </a:rPr>
              <a:t>2 = 5</a:t>
            </a:r>
            <a:r>
              <a:rPr lang="en-US" dirty="0">
                <a:latin typeface="+mj-l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over 66% from references in a paper unnecessary  , which mean could be suspected as manipulated .</a:t>
            </a:r>
          </a:p>
          <a:p>
            <a:pPr marL="0" lvl="0" indent="0" algn="l" rtl="0">
              <a:spcBef>
                <a:spcPts val="0"/>
              </a:spcBef>
              <a:spcAft>
                <a:spcPts val="0"/>
              </a:spcAft>
              <a:buNone/>
            </a:pPr>
            <a:endParaRPr lang="en-US" dirty="0">
              <a:latin typeface="+mj-lt"/>
            </a:endParaRPr>
          </a:p>
        </p:txBody>
      </p:sp>
    </p:spTree>
    <p:extLst>
      <p:ext uri="{BB962C8B-B14F-4D97-AF65-F5344CB8AC3E}">
        <p14:creationId xmlns:p14="http://schemas.microsoft.com/office/powerpoint/2010/main" val="449010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000000"/>
                </a:solidFill>
                <a:effectLst/>
                <a:latin typeface="URWPalladioL-Roma"/>
              </a:rPr>
              <a:t>The recovering edge distributions for the CORA dataset for </a:t>
            </a:r>
            <a:r>
              <a:rPr lang="en-US" sz="1100" b="0" i="1" dirty="0">
                <a:solidFill>
                  <a:srgbClr val="000000"/>
                </a:solidFill>
                <a:effectLst/>
                <a:latin typeface="URWPalladioL-Ital"/>
              </a:rPr>
              <a:t>L</a:t>
            </a:r>
            <a:r>
              <a:rPr lang="en-US" sz="1100" b="0" i="0" dirty="0">
                <a:solidFill>
                  <a:srgbClr val="000000"/>
                </a:solidFill>
                <a:effectLst/>
                <a:latin typeface="URWPalladioL-Roma"/>
              </a:rPr>
              <a:t>2 = 2000</a:t>
            </a:r>
            <a:r>
              <a:rPr lang="en-US" dirty="0"/>
              <a:t> </a:t>
            </a:r>
            <a:endParaRPr dirty="0"/>
          </a:p>
        </p:txBody>
      </p:sp>
    </p:spTree>
    <p:extLst>
      <p:ext uri="{BB962C8B-B14F-4D97-AF65-F5344CB8AC3E}">
        <p14:creationId xmlns:p14="http://schemas.microsoft.com/office/powerpoint/2010/main" val="144678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The recovering edge distributions for the CORA dataset for </a:t>
            </a:r>
            <a:r>
              <a:rPr lang="en-US" sz="1800" b="0" i="1" dirty="0">
                <a:solidFill>
                  <a:srgbClr val="000000"/>
                </a:solidFill>
                <a:effectLst/>
                <a:latin typeface="URWPalladioL-Ital"/>
              </a:rPr>
              <a:t>L</a:t>
            </a:r>
            <a:r>
              <a:rPr lang="en-US" sz="1800" b="0" i="0" dirty="0">
                <a:solidFill>
                  <a:srgbClr val="000000"/>
                </a:solidFill>
                <a:effectLst/>
                <a:latin typeface="URWPalladioL-Roma"/>
              </a:rPr>
              <a:t>2 = 2000</a:t>
            </a:r>
            <a:r>
              <a:rPr lang="en-US" dirty="0"/>
              <a:t> </a:t>
            </a:r>
            <a:br>
              <a:rPr lang="en-US" dirty="0"/>
            </a:br>
            <a:endParaRPr dirty="0"/>
          </a:p>
        </p:txBody>
      </p:sp>
    </p:spTree>
    <p:extLst>
      <p:ext uri="{BB962C8B-B14F-4D97-AF65-F5344CB8AC3E}">
        <p14:creationId xmlns:p14="http://schemas.microsoft.com/office/powerpoint/2010/main" val="2264956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This involves introducing artificial randomness by adding 20% more edges</a:t>
            </a:r>
            <a:r>
              <a:rPr lang="en-US" sz="3200" dirty="0"/>
              <a:t> </a:t>
            </a:r>
            <a:r>
              <a:rPr lang="en-US" sz="1800" b="0" i="0" dirty="0">
                <a:solidFill>
                  <a:srgbClr val="000000"/>
                </a:solidFill>
                <a:effectLst/>
                <a:latin typeface="URWPalladioL-Roma"/>
              </a:rPr>
              <a:t>to the dataset.</a:t>
            </a:r>
            <a:r>
              <a:rPr lang="en-US" sz="4800" dirty="0"/>
              <a:t> </a:t>
            </a:r>
          </a:p>
          <a:p>
            <a:pPr marL="0" lvl="0" indent="0" algn="l" rtl="0">
              <a:spcBef>
                <a:spcPts val="0"/>
              </a:spcBef>
              <a:spcAft>
                <a:spcPts val="0"/>
              </a:spcAft>
              <a:buNone/>
            </a:pPr>
            <a:endParaRPr lang="en-US" sz="4800" dirty="0"/>
          </a:p>
          <a:p>
            <a:pPr marL="0" lvl="0" indent="0" algn="l" rtl="0">
              <a:spcBef>
                <a:spcPts val="0"/>
              </a:spcBef>
              <a:spcAft>
                <a:spcPts val="0"/>
              </a:spcAft>
              <a:buNone/>
            </a:pPr>
            <a:r>
              <a:rPr lang="en-US" sz="9600" dirty="0"/>
              <a:t>/////////////////////////////////////////////////////////////////////////////////////////////////////////////////</a:t>
            </a:r>
          </a:p>
          <a:p>
            <a:pPr marL="0" lvl="0" indent="0" algn="l" rtl="0">
              <a:spcBef>
                <a:spcPts val="0"/>
              </a:spcBef>
              <a:spcAft>
                <a:spcPts val="0"/>
              </a:spcAft>
              <a:buNone/>
            </a:pPr>
            <a:endParaRPr lang="en-US" sz="9600" dirty="0"/>
          </a:p>
          <a:p>
            <a:pPr marL="0" lvl="0" indent="0" algn="l" rtl="0">
              <a:spcBef>
                <a:spcPts val="0"/>
              </a:spcBef>
              <a:spcAft>
                <a:spcPts val="0"/>
              </a:spcAft>
              <a:buNone/>
            </a:pPr>
            <a:br>
              <a:rPr lang="en-US" sz="4800" dirty="0"/>
            </a:br>
            <a:br>
              <a:rPr lang="en-US" sz="3200" dirty="0"/>
            </a:br>
            <a:br>
              <a:rPr lang="en-US" dirty="0"/>
            </a:br>
            <a:endParaRPr dirty="0"/>
          </a:p>
        </p:txBody>
      </p:sp>
    </p:spTree>
    <p:extLst>
      <p:ext uri="{BB962C8B-B14F-4D97-AF65-F5344CB8AC3E}">
        <p14:creationId xmlns:p14="http://schemas.microsoft.com/office/powerpoint/2010/main" val="323473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This involves introducing artificial randomness by adding 20% more edges</a:t>
            </a:r>
            <a:r>
              <a:rPr lang="en-US" sz="3200" dirty="0"/>
              <a:t> </a:t>
            </a:r>
            <a:r>
              <a:rPr lang="en-US" sz="1800" b="0" i="0" dirty="0">
                <a:solidFill>
                  <a:srgbClr val="000000"/>
                </a:solidFill>
                <a:effectLst/>
                <a:latin typeface="URWPalladioL-Roma"/>
              </a:rPr>
              <a:t>to the dataset.</a:t>
            </a:r>
            <a:r>
              <a:rPr lang="en-US" sz="4800" dirty="0"/>
              <a:t> </a:t>
            </a:r>
            <a:br>
              <a:rPr lang="en-US" sz="4800" dirty="0"/>
            </a:br>
            <a:br>
              <a:rPr lang="en-US" sz="3200" dirty="0"/>
            </a:br>
            <a:br>
              <a:rPr lang="en-US" dirty="0"/>
            </a:br>
            <a:endParaRPr dirty="0"/>
          </a:p>
        </p:txBody>
      </p:sp>
    </p:spTree>
    <p:extLst>
      <p:ext uri="{BB962C8B-B14F-4D97-AF65-F5344CB8AC3E}">
        <p14:creationId xmlns:p14="http://schemas.microsoft.com/office/powerpoint/2010/main" val="423367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000000"/>
                </a:solidFill>
                <a:effectLst/>
                <a:latin typeface="URWPalladioL-Roma"/>
              </a:rPr>
              <a:t>The recovering edge distributions for the </a:t>
            </a:r>
            <a:r>
              <a:rPr lang="en-US" sz="1100" b="0" i="0" dirty="0" err="1">
                <a:solidFill>
                  <a:srgbClr val="000000"/>
                </a:solidFill>
                <a:effectLst/>
                <a:latin typeface="URWPalladioL-Roma"/>
              </a:rPr>
              <a:t>Citeseer</a:t>
            </a:r>
            <a:r>
              <a:rPr lang="en-US" sz="1100" b="0" i="0" dirty="0">
                <a:solidFill>
                  <a:srgbClr val="000000"/>
                </a:solidFill>
                <a:effectLst/>
                <a:latin typeface="URWPalladioL-Roma"/>
              </a:rPr>
              <a:t> dataset for </a:t>
            </a:r>
            <a:r>
              <a:rPr lang="en-US" sz="1100" b="0" i="1" dirty="0">
                <a:solidFill>
                  <a:srgbClr val="000000"/>
                </a:solidFill>
                <a:effectLst/>
                <a:latin typeface="URWPalladioL-Ital"/>
              </a:rPr>
              <a:t>L</a:t>
            </a:r>
            <a:r>
              <a:rPr lang="en-US" sz="1100" b="0" i="0" dirty="0">
                <a:solidFill>
                  <a:srgbClr val="000000"/>
                </a:solidFill>
                <a:effectLst/>
                <a:latin typeface="URWPalladioL-Roma"/>
              </a:rPr>
              <a:t>2 = 2000</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Check the system core internal structure.</a:t>
            </a:r>
          </a:p>
          <a:p>
            <a:pPr marL="0" lvl="0" indent="0" algn="l" rtl="0">
              <a:spcBef>
                <a:spcPts val="0"/>
              </a:spcBef>
              <a:spcAft>
                <a:spcPts val="0"/>
              </a:spcAft>
              <a:buNone/>
            </a:pPr>
            <a:endParaRPr lang="en-US" dirty="0"/>
          </a:p>
          <a:p>
            <a:pPr marL="0" lvl="0" indent="0" algn="l" rtl="0">
              <a:spcBef>
                <a:spcPts val="0"/>
              </a:spcBef>
              <a:spcAft>
                <a:spcPts val="0"/>
              </a:spcAft>
              <a:buNone/>
            </a:pPr>
            <a:r>
              <a:rPr lang="en-US" sz="1600" dirty="0"/>
              <a:t>Around 75% of the total edges prove sensitive to the distortion procedure. </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100" b="0" i="0" dirty="0">
                <a:solidFill>
                  <a:srgbClr val="E8EAED"/>
                </a:solidFill>
                <a:effectLst/>
                <a:highlight>
                  <a:srgbClr val="202124"/>
                </a:highlight>
                <a:latin typeface="Roboto" panose="02000000000000000000" pitchFamily="2" charset="0"/>
              </a:rPr>
              <a:t>The instability of these citation with their heightened sensitivity to </a:t>
            </a:r>
            <a:r>
              <a:rPr lang="en-US" sz="1100" b="1" i="0" dirty="0">
                <a:solidFill>
                  <a:srgbClr val="E8EAED"/>
                </a:solidFill>
                <a:effectLst/>
                <a:highlight>
                  <a:srgbClr val="202124"/>
                </a:highlight>
                <a:latin typeface="Roboto" panose="02000000000000000000" pitchFamily="2" charset="0"/>
              </a:rPr>
              <a:t>data modifications</a:t>
            </a:r>
            <a:r>
              <a:rPr lang="en-US" sz="1100" b="0" i="0" dirty="0">
                <a:solidFill>
                  <a:srgbClr val="E8EAED"/>
                </a:solidFill>
                <a:effectLst/>
                <a:highlight>
                  <a:srgbClr val="202124"/>
                </a:highlight>
                <a:latin typeface="Roboto" panose="02000000000000000000" pitchFamily="2" charset="0"/>
              </a:rPr>
              <a:t>, sets them </a:t>
            </a:r>
            <a:r>
              <a:rPr lang="en-US" sz="1100" b="1" i="0" dirty="0">
                <a:solidFill>
                  <a:srgbClr val="E8EAED"/>
                </a:solidFill>
                <a:effectLst/>
                <a:highlight>
                  <a:srgbClr val="202124"/>
                </a:highlight>
                <a:latin typeface="Roboto" panose="02000000000000000000" pitchFamily="2" charset="0"/>
              </a:rPr>
              <a:t>apart from the system core internal structure.</a:t>
            </a:r>
            <a:r>
              <a:rPr lang="en-US" sz="1100" b="0" i="0" dirty="0">
                <a:solidFill>
                  <a:srgbClr val="E8EAED"/>
                </a:solidFill>
                <a:effectLst/>
                <a:highlight>
                  <a:srgbClr val="202124"/>
                </a:highlight>
                <a:latin typeface="Roboto" panose="02000000000000000000" pitchFamily="2" charset="0"/>
              </a:rPr>
              <a:t> </a:t>
            </a:r>
          </a:p>
          <a:p>
            <a:pPr marL="0" lvl="0" indent="0" algn="l" rtl="0">
              <a:spcBef>
                <a:spcPts val="0"/>
              </a:spcBef>
              <a:spcAft>
                <a:spcPts val="0"/>
              </a:spcAft>
              <a:buNone/>
            </a:pPr>
            <a:endParaRPr lang="en-US" sz="1100" b="0" i="0" dirty="0">
              <a:solidFill>
                <a:srgbClr val="E8EAED"/>
              </a:solidFill>
              <a:effectLst/>
              <a:highlight>
                <a:srgbClr val="202124"/>
              </a:highlight>
              <a:latin typeface="Roboto" panose="02000000000000000000" pitchFamily="2" charset="0"/>
            </a:endParaRPr>
          </a:p>
          <a:p>
            <a:pPr marL="0" lvl="0" indent="0" algn="l" rtl="0">
              <a:spcBef>
                <a:spcPts val="0"/>
              </a:spcBef>
              <a:spcAft>
                <a:spcPts val="0"/>
              </a:spcAft>
              <a:buNone/>
            </a:pPr>
            <a:r>
              <a:rPr lang="en-US" sz="1100" b="0" i="0" dirty="0">
                <a:solidFill>
                  <a:srgbClr val="E8EAED"/>
                </a:solidFill>
                <a:effectLst/>
                <a:highlight>
                  <a:srgbClr val="202124"/>
                </a:highlight>
                <a:latin typeface="Roboto" panose="02000000000000000000" pitchFamily="2" charset="0"/>
              </a:rPr>
              <a:t>Therefore, most of the citations in the group are potentially suspected to be manipulated.</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5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The recovering edge distributions for the </a:t>
            </a:r>
            <a:r>
              <a:rPr lang="en-US" sz="1800" b="0" i="0" dirty="0" err="1">
                <a:solidFill>
                  <a:srgbClr val="000000"/>
                </a:solidFill>
                <a:effectLst/>
                <a:latin typeface="URWPalladioL-Roma"/>
              </a:rPr>
              <a:t>Citeseer</a:t>
            </a:r>
            <a:r>
              <a:rPr lang="en-US" sz="1800" b="0" i="0" dirty="0">
                <a:solidFill>
                  <a:srgbClr val="000000"/>
                </a:solidFill>
                <a:effectLst/>
                <a:latin typeface="URWPalladioL-Roma"/>
              </a:rPr>
              <a:t> dataset for </a:t>
            </a:r>
            <a:r>
              <a:rPr lang="en-US" sz="1800" b="0" i="1" dirty="0">
                <a:solidFill>
                  <a:srgbClr val="000000"/>
                </a:solidFill>
                <a:effectLst/>
                <a:latin typeface="URWPalladioL-Ital"/>
              </a:rPr>
              <a:t>L</a:t>
            </a:r>
            <a:r>
              <a:rPr lang="en-US" sz="1800" b="0" i="0" dirty="0">
                <a:solidFill>
                  <a:srgbClr val="000000"/>
                </a:solidFill>
                <a:effectLst/>
                <a:latin typeface="URWPalladioL-Roma"/>
              </a:rPr>
              <a:t>2 = 2000</a:t>
            </a:r>
            <a:r>
              <a:rPr lang="en-US" dirty="0"/>
              <a:t> </a:t>
            </a: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3453460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a81a1191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a81a1191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12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3a81a119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3a81a11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3a81a1191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a81a1191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577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3a81a1191a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3a81a1191a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3a81a119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3a81a11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700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df7c8325a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df7c8325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u="sng" dirty="0">
                <a:solidFill>
                  <a:schemeClr val="tx1"/>
                </a:solidFill>
              </a:rPr>
              <a:t>Edge Based Cosine Scores : </a:t>
            </a:r>
          </a:p>
          <a:p>
            <a:pPr marL="285750" indent="-285750">
              <a:buFont typeface="Arial" panose="020B0604020202020204" pitchFamily="34" charset="0"/>
              <a:buChar char="•"/>
            </a:pPr>
            <a:r>
              <a:rPr lang="en-US" dirty="0"/>
              <a:t>Compare the prediction scores with the threshold (Tr)</a:t>
            </a:r>
          </a:p>
          <a:p>
            <a:pPr marL="285750" indent="-285750">
              <a:buFont typeface="Arial" panose="020B0604020202020204" pitchFamily="34" charset="0"/>
              <a:buChar char="•"/>
            </a:pPr>
            <a:r>
              <a:rPr lang="en-US" dirty="0"/>
              <a:t>Edges with scores </a:t>
            </a:r>
            <a:r>
              <a:rPr lang="en-US" sz="1100" dirty="0">
                <a:solidFill>
                  <a:srgbClr val="002060"/>
                </a:solidFill>
                <a:latin typeface="Inter Tight" pitchFamily="2" charset="0"/>
                <a:ea typeface="Inter Tight" pitchFamily="2" charset="0"/>
                <a:cs typeface="Inter Tight" pitchFamily="2" charset="0"/>
              </a:rPr>
              <a:t>greater or equal to </a:t>
            </a:r>
            <a:r>
              <a:rPr lang="en-US" dirty="0"/>
              <a:t> the threshold (Tr) are classified as </a:t>
            </a:r>
            <a:r>
              <a:rPr lang="en-US" b="1" dirty="0"/>
              <a:t>real edges</a:t>
            </a:r>
            <a:r>
              <a:rPr lang="en-US" dirty="0"/>
              <a:t>. These are likely valid connections in the graph.</a:t>
            </a:r>
          </a:p>
          <a:p>
            <a:pPr marL="285750" indent="-285750">
              <a:buFont typeface="Arial" panose="020B0604020202020204" pitchFamily="34" charset="0"/>
              <a:buChar char="•"/>
            </a:pPr>
            <a:r>
              <a:rPr lang="en-US" dirty="0"/>
              <a:t>Edges with scores less than the threshold (Tr) are classified as </a:t>
            </a:r>
            <a:r>
              <a:rPr lang="en-US" b="1" dirty="0"/>
              <a:t>manipulated edges</a:t>
            </a:r>
            <a:r>
              <a:rPr lang="en-US" dirty="0"/>
              <a:t>. These connections are suspect and might be unreliable.</a:t>
            </a:r>
            <a:endParaRPr lang="en-US" dirty="0">
              <a:solidFill>
                <a:schemeClr val="tx1"/>
              </a:solidFil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3a81a1191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a81a1191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1" u="sng" dirty="0"/>
          </a:p>
          <a:p>
            <a:pPr marL="0" lvl="0" indent="0" algn="l" rtl="0">
              <a:spcBef>
                <a:spcPts val="0"/>
              </a:spcBef>
              <a:spcAft>
                <a:spcPts val="0"/>
              </a:spcAft>
              <a:buNone/>
            </a:pPr>
            <a:r>
              <a:rPr lang="en-US" b="1" u="sng"/>
              <a:t>If panel, </a:t>
            </a:r>
            <a:r>
              <a:rPr lang="en-US" b="1" u="sng" dirty="0"/>
              <a:t>ask </a:t>
            </a:r>
            <a:r>
              <a:rPr lang="en-US" b="1" u="sng"/>
              <a:t>about hyper-pram:</a:t>
            </a:r>
          </a:p>
          <a:p>
            <a:pPr marL="0" lvl="0" indent="0" algn="l" rtl="0">
              <a:spcBef>
                <a:spcPts val="0"/>
              </a:spcBef>
              <a:spcAft>
                <a:spcPts val="0"/>
              </a:spcAft>
              <a:buNone/>
            </a:pPr>
            <a:r>
              <a:rPr lang="en-US" b="1" u="sng" dirty="0"/>
              <a:t>Cora:</a:t>
            </a:r>
          </a:p>
          <a:p>
            <a:pPr marL="0" lvl="0" indent="0" algn="l" rtl="0">
              <a:spcBef>
                <a:spcPts val="0"/>
              </a:spcBef>
              <a:spcAft>
                <a:spcPts val="0"/>
              </a:spcAft>
              <a:buNone/>
            </a:pPr>
            <a:r>
              <a:rPr lang="en-US" dirty="0"/>
              <a:t>Batch size == 32 ,  Mask Ratio == 0.8 , </a:t>
            </a:r>
            <a:r>
              <a:rPr lang="en-US" dirty="0" err="1"/>
              <a:t>n_encoder_layers</a:t>
            </a:r>
            <a:r>
              <a:rPr lang="en-US" dirty="0"/>
              <a:t> == 4 , </a:t>
            </a:r>
            <a:r>
              <a:rPr lang="en-US" dirty="0" err="1"/>
              <a:t>n_decoder_layers</a:t>
            </a:r>
            <a:r>
              <a:rPr lang="en-US" dirty="0"/>
              <a:t> == 2 .</a:t>
            </a:r>
          </a:p>
          <a:p>
            <a:pPr marL="0" lvl="0" indent="0" algn="l" rtl="0">
              <a:spcBef>
                <a:spcPts val="0"/>
              </a:spcBef>
              <a:spcAft>
                <a:spcPts val="0"/>
              </a:spcAft>
              <a:buNone/>
            </a:pPr>
            <a:r>
              <a:rPr lang="en-US" b="1" u="sng" dirty="0" err="1"/>
              <a:t>Citeseer</a:t>
            </a:r>
            <a:r>
              <a:rPr lang="en-US" b="1" u="sng" dirty="0"/>
              <a:t>:</a:t>
            </a:r>
          </a:p>
          <a:p>
            <a:pPr marL="0" lvl="0" indent="0" algn="l" rtl="0">
              <a:spcBef>
                <a:spcPts val="0"/>
              </a:spcBef>
              <a:spcAft>
                <a:spcPts val="0"/>
              </a:spcAft>
              <a:buNone/>
            </a:pPr>
            <a:r>
              <a:rPr lang="en-US" dirty="0"/>
              <a:t>Batch size == 64 ,  Mask Ratio == 0.7 , </a:t>
            </a:r>
            <a:r>
              <a:rPr lang="en-US" dirty="0" err="1"/>
              <a:t>n_encoder_layers</a:t>
            </a:r>
            <a:r>
              <a:rPr lang="en-US" dirty="0"/>
              <a:t> == 8 , </a:t>
            </a:r>
            <a:r>
              <a:rPr lang="en-US" dirty="0" err="1"/>
              <a:t>n_decoder_layers</a:t>
            </a:r>
            <a:r>
              <a:rPr lang="en-US" dirty="0"/>
              <a:t> == 2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8645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3a81a1191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3a81a1191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dirty="0">
                <a:solidFill>
                  <a:srgbClr val="002060"/>
                </a:solidFill>
                <a:latin typeface="Inter Tight" pitchFamily="2" charset="0"/>
                <a:ea typeface="Inter Tight" pitchFamily="2" charset="0"/>
                <a:cs typeface="Inter Tight" pitchFamily="2" charset="0"/>
              </a:rPr>
              <a:t>After training the encoder, the model performs similarity analysis on unseen vectors representing ego-graphs from the testing set. </a:t>
            </a:r>
          </a:p>
          <a:p>
            <a:pPr marL="158750" indent="0">
              <a:buNone/>
            </a:pPr>
            <a:endParaRPr lang="en-US" sz="1100" dirty="0">
              <a:solidFill>
                <a:srgbClr val="002060"/>
              </a:solidFill>
              <a:latin typeface="Inter Tight" pitchFamily="2" charset="0"/>
              <a:ea typeface="Inter Tight" pitchFamily="2" charset="0"/>
              <a:cs typeface="Inter Tight" pitchFamily="2" charset="0"/>
            </a:endParaRPr>
          </a:p>
          <a:p>
            <a:pPr marL="285750" indent="-285750">
              <a:buClr>
                <a:schemeClr val="tx1"/>
              </a:buClr>
              <a:buFont typeface="Wingdings" panose="05000000000000000000" pitchFamily="2" charset="2"/>
              <a:buChar char="Ø"/>
            </a:pPr>
            <a:r>
              <a:rPr lang="en-US" sz="1100" dirty="0">
                <a:solidFill>
                  <a:srgbClr val="002060"/>
                </a:solidFill>
                <a:latin typeface="Inter Tight" pitchFamily="2" charset="0"/>
                <a:ea typeface="Inter Tight" pitchFamily="2" charset="0"/>
                <a:cs typeface="Inter Tight" pitchFamily="2" charset="0"/>
              </a:rPr>
              <a:t>Unseen Testing Set Vectors: We introduce new, unseen vectors representing ego-graphs from the testing set. The encoder did not encounter these vectors during training.</a:t>
            </a:r>
          </a:p>
          <a:p>
            <a:pPr marL="285750" indent="-285750">
              <a:buClr>
                <a:schemeClr val="tx1"/>
              </a:buClr>
              <a:buFont typeface="Wingdings" panose="05000000000000000000" pitchFamily="2" charset="2"/>
              <a:buChar char="q"/>
            </a:pPr>
            <a:endParaRPr lang="en-US" sz="1100" dirty="0">
              <a:solidFill>
                <a:srgbClr val="002060"/>
              </a:solidFill>
              <a:latin typeface="Inter Tight" pitchFamily="2" charset="0"/>
              <a:ea typeface="Inter Tight" pitchFamily="2" charset="0"/>
              <a:cs typeface="Inter Tight" pitchFamily="2" charset="0"/>
            </a:endParaRPr>
          </a:p>
          <a:p>
            <a:pPr marL="285750" indent="-285750">
              <a:buClr>
                <a:schemeClr val="tx1"/>
              </a:buClr>
              <a:buFont typeface="Wingdings" panose="05000000000000000000" pitchFamily="2" charset="2"/>
              <a:buChar char="Ø"/>
            </a:pPr>
            <a:r>
              <a:rPr lang="en-US" sz="1100" dirty="0">
                <a:solidFill>
                  <a:srgbClr val="002060"/>
                </a:solidFill>
                <a:latin typeface="Inter Tight" pitchFamily="2" charset="0"/>
                <a:ea typeface="Inter Tight" pitchFamily="2" charset="0"/>
                <a:cs typeface="Inter Tight" pitchFamily="2" charset="0"/>
              </a:rPr>
              <a:t>Learnable Encoder Application: These unseen testing set vectors are fed through the trained encoder. Recall that the encoder incorporates learnable tokens to capture the overall graph structure, allowing it to generalize to unseen data.</a:t>
            </a:r>
          </a:p>
          <a:p>
            <a:pPr marL="0" indent="0">
              <a:buClr>
                <a:schemeClr val="tx1"/>
              </a:buClr>
              <a:buFont typeface="Wingdings" panose="05000000000000000000" pitchFamily="2" charset="2"/>
              <a:buNone/>
            </a:pPr>
            <a:endParaRPr lang="en-US" dirty="0">
              <a:solidFill>
                <a:srgbClr val="002060"/>
              </a:solidFill>
              <a:latin typeface="Inter Tight" pitchFamily="2" charset="0"/>
              <a:ea typeface="Inter Tight" pitchFamily="2" charset="0"/>
              <a:cs typeface="Inter Tight" pitchFamily="2" charset="0"/>
            </a:endParaRPr>
          </a:p>
          <a:p>
            <a:r>
              <a:rPr lang="en-US" dirty="0">
                <a:solidFill>
                  <a:srgbClr val="002060"/>
                </a:solidFill>
                <a:latin typeface="Inter Tight" pitchFamily="2" charset="0"/>
                <a:ea typeface="Inter Tight" pitchFamily="2" charset="0"/>
                <a:cs typeface="Inter Tight" pitchFamily="2" charset="0"/>
              </a:rPr>
              <a:t>Essentially, this process evaluates the encoder's ability to generalize to unseen data by analyzing the similarity between ego-graphs in the testing set based on their encoded representations and cosine similarity scores.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8503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df7c8325a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df7c8325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67180" algn="l" rtl="0">
              <a:lnSpc>
                <a:spcPct val="107000"/>
              </a:lnSpc>
              <a:spcBef>
                <a:spcPts val="0"/>
              </a:spcBef>
              <a:spcAft>
                <a:spcPts val="1200"/>
              </a:spcAft>
            </a:pPr>
            <a:r>
              <a:rPr lang="en-US" sz="1200" kern="100" dirty="0">
                <a:solidFill>
                  <a:srgbClr val="000000"/>
                </a:solidFill>
                <a:effectLst/>
                <a:latin typeface="Palatino Linotype" panose="02040502050505030304" pitchFamily="18" charset="0"/>
                <a:ea typeface="Arial" panose="020B0604020202020204" pitchFamily="34" charset="0"/>
                <a:cs typeface="Inter Tight" pitchFamily="2" charset="0"/>
              </a:rPr>
              <a:t>Code Based Algorithm</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gn="l" rtl="0">
              <a:lnSpc>
                <a:spcPct val="107000"/>
              </a:lnSpc>
              <a:spcBef>
                <a:spcPts val="0"/>
              </a:spcBef>
              <a:spcAft>
                <a:spcPts val="800"/>
              </a:spcAft>
              <a:buFont typeface="+mj-lt"/>
              <a:buAutoNum type="arabicPeriod"/>
            </a:pP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Load Graph Data Load a graph G = (V, E), </a:t>
            </a:r>
            <a:r>
              <a:rPr lang="en-US" sz="1200" kern="0" dirty="0" err="1">
                <a:solidFill>
                  <a:srgbClr val="000000"/>
                </a:solidFill>
                <a:effectLst/>
                <a:latin typeface="Palatino Linotype" panose="02040502050505030304" pitchFamily="18" charset="0"/>
                <a:ea typeface="Times New Roman" panose="02020603050405020304" pitchFamily="18" charset="0"/>
                <a:cs typeface="Inter Tight" pitchFamily="2" charset="0"/>
              </a:rPr>
              <a:t>Plaintoid</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 Dataset.</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342900" marR="234315" lvl="0" indent="-342900" algn="l" rtl="0">
              <a:lnSpc>
                <a:spcPct val="107000"/>
              </a:lnSpc>
              <a:spcBef>
                <a:spcPts val="0"/>
              </a:spcBef>
              <a:spcAft>
                <a:spcPts val="0"/>
              </a:spcAft>
              <a:buFont typeface="+mj-lt"/>
              <a:buAutoNum type="arabicPeriod"/>
            </a:pP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Iterate for N times - 50 independent experiments.</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742950" marR="234315" lvl="1" indent="-285750" algn="l" rtl="0">
              <a:lnSpc>
                <a:spcPct val="107000"/>
              </a:lnSpc>
              <a:spcBef>
                <a:spcPts val="0"/>
              </a:spcBef>
              <a:spcAft>
                <a:spcPts val="0"/>
              </a:spcAft>
              <a:buFont typeface="+mj-lt"/>
              <a:buAutoNum type="arabicPeriod"/>
            </a:pPr>
            <a:r>
              <a:rPr lang="en-US" sz="1200" kern="0" dirty="0">
                <a:effectLst/>
                <a:latin typeface="Palatino Linotype" panose="02040502050505030304" pitchFamily="18" charset="0"/>
                <a:ea typeface="Times New Roman" panose="02020603050405020304" pitchFamily="18" charset="0"/>
                <a:cs typeface="Inter Tight" pitchFamily="2" charset="0"/>
              </a:rPr>
              <a:t>Split Graph</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 (citation network) into training and testing sets. </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742950" marR="234315" lvl="1" indent="-285750" algn="l" rtl="0">
              <a:lnSpc>
                <a:spcPct val="107000"/>
              </a:lnSpc>
              <a:spcBef>
                <a:spcPts val="0"/>
              </a:spcBef>
              <a:spcAft>
                <a:spcPts val="0"/>
              </a:spcAft>
              <a:buFont typeface="+mj-lt"/>
              <a:buAutoNum type="arabicPeriod"/>
            </a:pP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 </a:t>
            </a:r>
            <a:r>
              <a:rPr lang="en-US" sz="1200" kern="0" dirty="0">
                <a:effectLst/>
                <a:latin typeface="Palatino Linotype" panose="02040502050505030304" pitchFamily="18" charset="0"/>
                <a:ea typeface="Times New Roman" panose="02020603050405020304" pitchFamily="18" charset="0"/>
                <a:cs typeface="Inter Tight" pitchFamily="2" charset="0"/>
              </a:rPr>
              <a:t>Training Phase (Sub citation based on 70% nodes)</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742950" marR="234315" lvl="1" indent="-285750" algn="l" rtl="0">
              <a:lnSpc>
                <a:spcPct val="107000"/>
              </a:lnSpc>
              <a:spcBef>
                <a:spcPts val="0"/>
              </a:spcBef>
              <a:spcAft>
                <a:spcPts val="0"/>
              </a:spcAft>
              <a:buFont typeface="+mj-lt"/>
              <a:buAutoNum type="arabicPeriod"/>
            </a:pP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 </a:t>
            </a:r>
            <a:r>
              <a:rPr lang="en-US" sz="1200" kern="0" dirty="0">
                <a:effectLst/>
                <a:latin typeface="Palatino Linotype" panose="02040502050505030304" pitchFamily="18" charset="0"/>
                <a:ea typeface="Times New Roman" panose="02020603050405020304" pitchFamily="18" charset="0"/>
                <a:cs typeface="Inter Tight" pitchFamily="2" charset="0"/>
              </a:rPr>
              <a:t>Testing\Reconstruction Phase (Sub citation based 30% nodes)</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342900" marR="234315" lvl="0" indent="-342900" algn="l" rtl="0">
              <a:lnSpc>
                <a:spcPct val="107000"/>
              </a:lnSpc>
              <a:spcBef>
                <a:spcPts val="0"/>
              </a:spcBef>
              <a:spcAft>
                <a:spcPts val="800"/>
              </a:spcAft>
              <a:buFont typeface="+mj-lt"/>
              <a:buAutoNum type="arabicPeriod"/>
            </a:pPr>
            <a:r>
              <a:rPr lang="en-US" sz="1200" kern="0" dirty="0">
                <a:effectLst/>
                <a:latin typeface="Palatino Linotype" panose="02040502050505030304" pitchFamily="18" charset="0"/>
                <a:ea typeface="Times New Roman" panose="02020603050405020304" pitchFamily="18" charset="0"/>
                <a:cs typeface="Inter Tight" pitchFamily="2" charset="0"/>
              </a:rPr>
              <a:t>Analysis results with histogram and Statistics</a:t>
            </a: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a:t>
            </a:r>
            <a:b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br>
            <a:b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br>
            <a:b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br>
            <a:r>
              <a:rPr lang="en-US" sz="1200" kern="0" dirty="0">
                <a:solidFill>
                  <a:srgbClr val="000000"/>
                </a:solidFill>
                <a:effectLst/>
                <a:latin typeface="Palatino Linotype" panose="02040502050505030304" pitchFamily="18" charset="0"/>
                <a:ea typeface="Times New Roman" panose="02020603050405020304" pitchFamily="18" charset="0"/>
                <a:cs typeface="Inter Tight" pitchFamily="2" charset="0"/>
              </a:rPr>
              <a:t>*</a:t>
            </a:r>
            <a:r>
              <a:rPr lang="en-US" dirty="0">
                <a:solidFill>
                  <a:srgbClr val="002060"/>
                </a:solidFill>
                <a:effectLst/>
                <a:latin typeface="Inter Tight" pitchFamily="2" charset="0"/>
                <a:ea typeface="Inter Tight" pitchFamily="2" charset="0"/>
                <a:cs typeface="Inter Tight" pitchFamily="2" charset="0"/>
              </a:rPr>
              <a:t>model is trained to predict or fill in the missing parts of the input data</a:t>
            </a:r>
          </a:p>
          <a:p>
            <a:pPr marL="342900" marR="234315" lvl="0" indent="-342900" algn="l" rtl="0">
              <a:lnSpc>
                <a:spcPct val="107000"/>
              </a:lnSpc>
              <a:spcBef>
                <a:spcPts val="0"/>
              </a:spcBef>
              <a:spcAft>
                <a:spcPts val="800"/>
              </a:spcAft>
              <a:buFont typeface="+mj-lt"/>
              <a:buAutoNum type="arabicPeriod"/>
            </a:pPr>
            <a:r>
              <a:rPr lang="en-US" sz="1100" kern="100" dirty="0">
                <a:solidFill>
                  <a:srgbClr val="002060"/>
                </a:solidFill>
                <a:effectLst/>
                <a:latin typeface="Inter Tight" pitchFamily="2" charset="0"/>
                <a:ea typeface="Inter Tight" pitchFamily="2" charset="0"/>
                <a:cs typeface="Inter Tight" pitchFamily="2" charset="0"/>
              </a:rPr>
              <a:t>*</a:t>
            </a:r>
            <a:r>
              <a:rPr lang="en-US" sz="1100" dirty="0">
                <a:solidFill>
                  <a:srgbClr val="002060"/>
                </a:solidFill>
                <a:latin typeface="Inter Tight" pitchFamily="2" charset="0"/>
                <a:ea typeface="Inter Tight" pitchFamily="2" charset="0"/>
                <a:cs typeface="Inter Tight" pitchFamily="2" charset="0"/>
              </a:rPr>
              <a:t>r</a:t>
            </a:r>
            <a:r>
              <a:rPr lang="en-US" sz="1100" kern="0" dirty="0">
                <a:solidFill>
                  <a:srgbClr val="002060"/>
                </a:solidFill>
                <a:effectLst/>
                <a:latin typeface="Inter Tight" pitchFamily="2" charset="0"/>
                <a:ea typeface="Inter Tight" pitchFamily="2" charset="0"/>
                <a:cs typeface="Inter Tight" pitchFamily="2" charset="0"/>
              </a:rPr>
              <a:t>econstruct the omitted masked connection (Potential links).</a:t>
            </a:r>
            <a:endParaRPr lang="en-US" sz="11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2df7c8325a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2df7c8325a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000000"/>
                </a:solidFill>
                <a:effectLst/>
                <a:latin typeface="PalatinoLinotype-Roman"/>
              </a:rPr>
              <a:t>*Bash-Script = designed to setup &amp; run our entry (machine learning pipeline) , with the experiments using specified parameters . </a:t>
            </a:r>
            <a:r>
              <a:rPr lang="en-US" sz="3200" dirty="0"/>
              <a:t> </a:t>
            </a:r>
            <a:br>
              <a:rPr lang="en-US" sz="3200" dirty="0"/>
            </a:br>
            <a:endParaRPr lang="en-US" sz="1800" b="0" i="0" dirty="0">
              <a:solidFill>
                <a:srgbClr val="000000"/>
              </a:solidFill>
              <a:effectLst/>
              <a:latin typeface="PalatinoLinotype-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000000"/>
                </a:solidFill>
                <a:effectLst/>
                <a:latin typeface="PalatinoLinotype-Roman"/>
              </a:rPr>
              <a:t>*Entry = </a:t>
            </a:r>
            <a:r>
              <a:rPr lang="en-US" sz="1800" b="0" i="0" dirty="0">
                <a:solidFill>
                  <a:srgbClr val="000000"/>
                </a:solidFill>
                <a:effectLst/>
                <a:latin typeface="PalatinoLinotype-Bold"/>
              </a:rPr>
              <a:t>Main Machine Learning Pipeline</a:t>
            </a:r>
            <a:r>
              <a:rPr lang="en-US" sz="3200" b="0"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0" i="0" dirty="0">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latin typeface="+mj-lt"/>
              </a:rPr>
              <a:t>*</a:t>
            </a:r>
            <a:r>
              <a:rPr lang="en-US" sz="1800" b="0" i="0" dirty="0" err="1">
                <a:latin typeface="+mj-lt"/>
              </a:rPr>
              <a:t>fileUtils</a:t>
            </a:r>
            <a:r>
              <a:rPr lang="en-US" sz="1800" b="0" i="0" dirty="0">
                <a:latin typeface="+mj-lt"/>
              </a:rPr>
              <a:t> = </a:t>
            </a:r>
            <a:r>
              <a:rPr lang="en-US" sz="1800" b="0" i="0" dirty="0">
                <a:solidFill>
                  <a:srgbClr val="000000"/>
                </a:solidFill>
                <a:effectLst/>
                <a:latin typeface="PalatinoLinotype-Bold"/>
              </a:rPr>
              <a:t>File Operations and Data Persistence</a:t>
            </a:r>
            <a:r>
              <a:rPr lang="en-US" sz="1800" b="0" dirty="0"/>
              <a:t> , </a:t>
            </a:r>
            <a:r>
              <a:rPr lang="en-US" sz="1800" b="0" i="0" dirty="0">
                <a:solidFill>
                  <a:srgbClr val="000000"/>
                </a:solidFill>
                <a:effectLst/>
                <a:latin typeface="PalatinoLinotype-Roman"/>
              </a:rPr>
              <a:t>Saving and loading data using pickle and creating various text files.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b="0" i="0" dirty="0">
              <a:solidFill>
                <a:srgbClr val="000000"/>
              </a:solidFill>
              <a:effectLst/>
              <a:latin typeface="PalatinoLinotype-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000000"/>
                </a:solidFill>
                <a:effectLst/>
                <a:latin typeface="PalatinoLinotype-Roman"/>
              </a:rPr>
              <a:t>*Data = Handling graph datasets, preprocessing, and providing data loaders for training, validation in a machine learning context</a:t>
            </a:r>
            <a:r>
              <a:rPr lang="en-US" sz="3200" b="0" i="0" dirty="0">
                <a:solidFill>
                  <a:srgbClr val="000000"/>
                </a:solidFill>
                <a:effectLst/>
                <a:latin typeface="PalatinoLinotype-Roman"/>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3200" b="0" i="0" dirty="0">
              <a:solidFill>
                <a:srgbClr val="000000"/>
              </a:solidFill>
              <a:effectLst/>
              <a:latin typeface="PalatinoLinotype-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latin typeface="+mj-lt"/>
              </a:rPr>
              <a:t>*</a:t>
            </a:r>
            <a:r>
              <a:rPr lang="en-US" dirty="0"/>
              <a:t>Wrapper</a:t>
            </a:r>
            <a:r>
              <a:rPr lang="en-US" b="0" i="0" dirty="0">
                <a:latin typeface="+mj-lt"/>
              </a:rPr>
              <a:t> = </a:t>
            </a:r>
            <a:r>
              <a:rPr lang="en-US" b="0" i="0" dirty="0" err="1">
                <a:solidFill>
                  <a:srgbClr val="707A84"/>
                </a:solidFill>
                <a:effectLst/>
                <a:highlight>
                  <a:srgbClr val="232A2F"/>
                </a:highlight>
                <a:latin typeface="+mj-lt"/>
              </a:rPr>
              <a:t>GMAE_graph</a:t>
            </a:r>
            <a:r>
              <a:rPr lang="en-US" b="0" i="0" dirty="0">
                <a:solidFill>
                  <a:srgbClr val="707A84"/>
                </a:solidFill>
                <a:effectLst/>
                <a:highlight>
                  <a:srgbClr val="232A2F"/>
                </a:highlight>
                <a:latin typeface="+mj-lt"/>
              </a:rPr>
              <a:t> positional encoding preparation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707A84"/>
                </a:solidFill>
                <a:effectLst/>
                <a:highlight>
                  <a:srgbClr val="232A2F"/>
                </a:highlight>
                <a:latin typeface="+mj-lt"/>
              </a:rPr>
              <a:t>                 [ </a:t>
            </a:r>
            <a:r>
              <a:rPr lang="en-US" b="0" i="0" dirty="0">
                <a:solidFill>
                  <a:srgbClr val="939DA5"/>
                </a:solidFill>
                <a:effectLst/>
                <a:highlight>
                  <a:srgbClr val="232A2F"/>
                </a:highlight>
                <a:latin typeface="+mj-lt"/>
              </a:rPr>
              <a:t>x, y, adj, </a:t>
            </a:r>
            <a:r>
              <a:rPr lang="en-US" b="0" i="0" dirty="0" err="1">
                <a:solidFill>
                  <a:srgbClr val="939DA5"/>
                </a:solidFill>
                <a:effectLst/>
                <a:highlight>
                  <a:srgbClr val="232A2F"/>
                </a:highlight>
                <a:latin typeface="+mj-lt"/>
              </a:rPr>
              <a:t>attn_bias</a:t>
            </a:r>
            <a:r>
              <a:rPr lang="en-US" b="0" i="0" dirty="0">
                <a:solidFill>
                  <a:srgbClr val="939DA5"/>
                </a:solidFill>
                <a:effectLst/>
                <a:highlight>
                  <a:srgbClr val="232A2F"/>
                </a:highlight>
                <a:latin typeface="+mj-lt"/>
              </a:rPr>
              <a:t>, </a:t>
            </a:r>
            <a:r>
              <a:rPr lang="en-US" b="0" i="0" dirty="0" err="1">
                <a:solidFill>
                  <a:srgbClr val="939DA5"/>
                </a:solidFill>
                <a:effectLst/>
                <a:highlight>
                  <a:srgbClr val="232A2F"/>
                </a:highlight>
                <a:latin typeface="+mj-lt"/>
              </a:rPr>
              <a:t>spatial_pos</a:t>
            </a:r>
            <a:r>
              <a:rPr lang="en-US" b="0" i="0" dirty="0">
                <a:solidFill>
                  <a:srgbClr val="939DA5"/>
                </a:solidFill>
                <a:effectLst/>
                <a:highlight>
                  <a:srgbClr val="232A2F"/>
                </a:highlight>
                <a:latin typeface="+mj-lt"/>
              </a:rPr>
              <a:t> (Floyd) , </a:t>
            </a:r>
            <a:r>
              <a:rPr lang="en-US" b="0" i="0" dirty="0" err="1">
                <a:solidFill>
                  <a:srgbClr val="939DA5"/>
                </a:solidFill>
                <a:effectLst/>
                <a:highlight>
                  <a:srgbClr val="232A2F"/>
                </a:highlight>
                <a:latin typeface="+mj-lt"/>
              </a:rPr>
              <a:t>in_degree</a:t>
            </a:r>
            <a:r>
              <a:rPr lang="en-US" b="0" i="0" dirty="0">
                <a:solidFill>
                  <a:srgbClr val="939DA5"/>
                </a:solidFill>
                <a:effectLst/>
                <a:highlight>
                  <a:srgbClr val="232A2F"/>
                </a:highlight>
                <a:latin typeface="+mj-lt"/>
              </a:rPr>
              <a:t>, </a:t>
            </a:r>
            <a:r>
              <a:rPr lang="en-US" b="0" i="0" dirty="0" err="1">
                <a:solidFill>
                  <a:srgbClr val="939DA5"/>
                </a:solidFill>
                <a:effectLst/>
                <a:highlight>
                  <a:srgbClr val="232A2F"/>
                </a:highlight>
                <a:latin typeface="+mj-lt"/>
              </a:rPr>
              <a:t>out_degree</a:t>
            </a:r>
            <a:r>
              <a:rPr lang="en-US" b="0" i="0" dirty="0">
                <a:solidFill>
                  <a:srgbClr val="939DA5"/>
                </a:solidFill>
                <a:effectLst/>
                <a:highlight>
                  <a:srgbClr val="232A2F"/>
                </a:highlight>
                <a:latin typeface="+mj-lt"/>
              </a:rPr>
              <a:t> , </a:t>
            </a:r>
            <a:r>
              <a:rPr lang="en-US" b="0" i="0" dirty="0" err="1">
                <a:solidFill>
                  <a:srgbClr val="939DA5"/>
                </a:solidFill>
                <a:effectLst/>
                <a:highlight>
                  <a:srgbClr val="232A2F"/>
                </a:highlight>
                <a:latin typeface="+mj-lt"/>
              </a:rPr>
              <a:t>node_id</a:t>
            </a:r>
            <a:r>
              <a:rPr lang="en-US" b="0" i="0" dirty="0">
                <a:solidFill>
                  <a:srgbClr val="939DA5"/>
                </a:solidFill>
                <a:effectLst/>
                <a:highlight>
                  <a:srgbClr val="232A2F"/>
                </a:highlight>
                <a:latin typeface="+mj-l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939DA5"/>
                </a:solidFill>
                <a:effectLst/>
                <a:highlight>
                  <a:srgbClr val="232A2F"/>
                </a:highlight>
                <a:latin typeface="+mj-lt"/>
              </a:rPr>
              <a:t>*Collator = </a:t>
            </a:r>
            <a:r>
              <a:rPr lang="en-US" sz="1800" b="0" i="0" dirty="0">
                <a:solidFill>
                  <a:srgbClr val="000000"/>
                </a:solidFill>
                <a:effectLst/>
                <a:latin typeface="PalatinoLinotype-Bold"/>
              </a:rPr>
              <a:t>Batch Collation and Padding processing (</a:t>
            </a:r>
            <a:r>
              <a:rPr lang="en-US" sz="1100" b="0" i="0" dirty="0">
                <a:solidFill>
                  <a:srgbClr val="939DA5"/>
                </a:solidFill>
                <a:effectLst/>
                <a:highlight>
                  <a:srgbClr val="232A2F"/>
                </a:highlight>
                <a:latin typeface="+mj-lt"/>
              </a:rPr>
              <a:t>Creation of Batch’s for training and testing process)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min_node_num</a:t>
            </a: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attn_bias</a:t>
            </a: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spatial_pos</a:t>
            </a: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in_degree</a:t>
            </a:r>
            <a:r>
              <a:rPr lang="en-US" sz="1100" b="0" i="0" dirty="0">
                <a:solidFill>
                  <a:srgbClr val="939DA5"/>
                </a:solidFill>
                <a:effectLst/>
                <a:highlight>
                  <a:srgbClr val="232A2F"/>
                </a:highlight>
                <a:latin typeface="+mj-lt"/>
              </a:rPr>
              <a:t> , </a:t>
            </a:r>
            <a:r>
              <a:rPr lang="en-US" sz="1100" b="0" i="0" dirty="0" err="1">
                <a:solidFill>
                  <a:srgbClr val="939DA5"/>
                </a:solidFill>
                <a:effectLst/>
                <a:highlight>
                  <a:srgbClr val="232A2F"/>
                </a:highlight>
                <a:latin typeface="+mj-lt"/>
              </a:rPr>
              <a:t>out_degree</a:t>
            </a:r>
            <a:r>
              <a:rPr lang="en-US" sz="1100" b="0" i="0" dirty="0">
                <a:solidFill>
                  <a:srgbClr val="939DA5"/>
                </a:solidFill>
                <a:effectLst/>
                <a:highlight>
                  <a:srgbClr val="232A2F"/>
                </a:highlight>
                <a:latin typeface="+mj-lt"/>
              </a:rPr>
              <a:t> , x , y , </a:t>
            </a:r>
            <a:r>
              <a:rPr lang="en-US" sz="1100" b="0" i="0" dirty="0" err="1">
                <a:solidFill>
                  <a:srgbClr val="939DA5"/>
                </a:solidFill>
                <a:effectLst/>
                <a:highlight>
                  <a:srgbClr val="232A2F"/>
                </a:highlight>
                <a:latin typeface="+mj-lt"/>
              </a:rPr>
              <a:t>nodeID</a:t>
            </a:r>
            <a:r>
              <a:rPr lang="en-US" sz="1100" b="0" i="0" dirty="0">
                <a:solidFill>
                  <a:srgbClr val="939DA5"/>
                </a:solidFill>
                <a:effectLst/>
                <a:highlight>
                  <a:srgbClr val="232A2F"/>
                </a:highlight>
                <a:latin typeface="+mj-lt"/>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939DA5"/>
                </a:solidFill>
                <a:effectLst/>
                <a:highlight>
                  <a:srgbClr val="232A2F"/>
                </a:highlight>
                <a:latin typeface="+mj-lt"/>
              </a:rPr>
              <a:t>*</a:t>
            </a:r>
            <a:r>
              <a:rPr lang="en-US" sz="1100" b="0" i="0" dirty="0" err="1">
                <a:solidFill>
                  <a:srgbClr val="939DA5"/>
                </a:solidFill>
                <a:effectLst/>
                <a:highlight>
                  <a:srgbClr val="232A2F"/>
                </a:highlight>
                <a:latin typeface="+mj-lt"/>
              </a:rPr>
              <a:t>GraphUtils</a:t>
            </a:r>
            <a:r>
              <a:rPr lang="en-US" sz="1100" b="0" i="0" dirty="0">
                <a:solidFill>
                  <a:srgbClr val="939DA5"/>
                </a:solidFill>
                <a:effectLst/>
                <a:highlight>
                  <a:srgbClr val="232A2F"/>
                </a:highlight>
                <a:latin typeface="+mj-lt"/>
              </a:rPr>
              <a:t> = </a:t>
            </a:r>
            <a:r>
              <a:rPr lang="en-US" sz="1100" b="0" i="0" dirty="0">
                <a:solidFill>
                  <a:srgbClr val="000000"/>
                </a:solidFill>
                <a:effectLst/>
                <a:latin typeface="PalatinoLinotype-Roman"/>
              </a:rPr>
              <a:t>Building a dictionary of edges and preparing data for training and testing in graph-based machine learning tasks.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PalatinoLinotype-Roman"/>
              </a:rPr>
              <a:t>                    [</a:t>
            </a:r>
            <a:r>
              <a:rPr lang="en-US" b="0" dirty="0" err="1">
                <a:solidFill>
                  <a:srgbClr val="FFEA6B"/>
                </a:solidFill>
                <a:effectLst/>
                <a:highlight>
                  <a:srgbClr val="232A2F"/>
                </a:highlight>
                <a:latin typeface="MesloLGS NFM"/>
              </a:rPr>
              <a:t>buildDictOfAllEdges</a:t>
            </a:r>
            <a:r>
              <a:rPr lang="en-US" b="0" dirty="0">
                <a:solidFill>
                  <a:srgbClr val="FFEA6B"/>
                </a:solidFill>
                <a:effectLst/>
                <a:highlight>
                  <a:srgbClr val="232A2F"/>
                </a:highlight>
                <a:latin typeface="MesloLGS NFM"/>
              </a:rPr>
              <a:t> , </a:t>
            </a:r>
            <a:r>
              <a:rPr lang="en-US" b="0" dirty="0" err="1">
                <a:solidFill>
                  <a:srgbClr val="FFEA6B"/>
                </a:solidFill>
                <a:effectLst/>
                <a:highlight>
                  <a:srgbClr val="232A2F"/>
                </a:highlight>
                <a:latin typeface="MesloLGS NFM"/>
              </a:rPr>
              <a:t>Prepare_data</a:t>
            </a:r>
            <a:r>
              <a:rPr lang="en-US" b="0" dirty="0">
                <a:solidFill>
                  <a:srgbClr val="FFEA6B"/>
                </a:solidFill>
                <a:effectLst/>
                <a:highlight>
                  <a:srgbClr val="232A2F"/>
                </a:highlight>
                <a:latin typeface="MesloLGS NFM"/>
              </a:rPr>
              <a:t>]</a:t>
            </a:r>
            <a:endParaRPr lang="en-US" b="0" dirty="0">
              <a:solidFill>
                <a:srgbClr val="939DA5"/>
              </a:solidFill>
              <a:effectLst/>
              <a:highlight>
                <a:srgbClr val="232A2F"/>
              </a:highlight>
              <a:latin typeface="MesloLGS NF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*Model = </a:t>
            </a:r>
            <a:r>
              <a:rPr lang="en-US" sz="1800" b="0" i="0" dirty="0">
                <a:solidFill>
                  <a:srgbClr val="000000"/>
                </a:solidFill>
                <a:effectLst/>
                <a:latin typeface="PalatinoLinotype-Roman"/>
              </a:rPr>
              <a:t>Define a graph-based masked autoencoder model (GMAE) using </a:t>
            </a:r>
            <a:r>
              <a:rPr lang="en-US" sz="1800" b="0" i="0" dirty="0" err="1">
                <a:solidFill>
                  <a:srgbClr val="000000"/>
                </a:solidFill>
                <a:effectLst/>
                <a:latin typeface="PalatinoLinotype-Roman"/>
              </a:rPr>
              <a:t>PyTorch</a:t>
            </a:r>
            <a:r>
              <a:rPr lang="en-US" sz="1800" b="0" i="0" dirty="0">
                <a:solidFill>
                  <a:srgbClr val="000000"/>
                </a:solidFill>
                <a:effectLst/>
                <a:latin typeface="PalatinoLinotype-Roman"/>
              </a:rPr>
              <a:t> Lightning.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b="0" dirty="0"/>
            </a:br>
            <a:r>
              <a:rPr lang="en-US" b="0" dirty="0"/>
              <a:t>*</a:t>
            </a:r>
            <a:r>
              <a:rPr lang="en-US" b="0" dirty="0" err="1"/>
              <a:t>CosineSim</a:t>
            </a:r>
            <a:r>
              <a:rPr lang="en-US" b="0" dirty="0"/>
              <a:t> = Handle </a:t>
            </a:r>
            <a:r>
              <a:rPr lang="en-US" sz="1800" b="0" i="0" dirty="0">
                <a:solidFill>
                  <a:srgbClr val="000000"/>
                </a:solidFill>
                <a:effectLst/>
                <a:latin typeface="PalatinoLinotype-Bold"/>
              </a:rPr>
              <a:t>Edge </a:t>
            </a:r>
            <a:r>
              <a:rPr lang="en-US" sz="1800" dirty="0"/>
              <a:t>Reconstruction </a:t>
            </a:r>
            <a:r>
              <a:rPr lang="en-US" sz="1800" b="0" i="0" dirty="0">
                <a:solidFill>
                  <a:srgbClr val="000000"/>
                </a:solidFill>
                <a:effectLst/>
                <a:latin typeface="PalatinoLinotype-Bold"/>
              </a:rPr>
              <a:t>(</a:t>
            </a:r>
            <a:r>
              <a:rPr lang="en-US" sz="3200" b="0" i="0" dirty="0">
                <a:solidFill>
                  <a:srgbClr val="000000"/>
                </a:solidFill>
                <a:effectLst/>
                <a:latin typeface="PalatinoLinotype-Bold"/>
              </a:rPr>
              <a:t>Restoration</a:t>
            </a:r>
            <a:r>
              <a:rPr lang="en-US" sz="3200" dirty="0"/>
              <a:t>)</a:t>
            </a:r>
            <a:r>
              <a:rPr lang="en-US" sz="1800" b="0" i="0" dirty="0">
                <a:solidFill>
                  <a:srgbClr val="000000"/>
                </a:solidFill>
                <a:effectLst/>
                <a:latin typeface="PalatinoLinotype-Bold"/>
              </a:rPr>
              <a:t> Using Cosine Similarity.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000000"/>
                </a:solidFill>
                <a:effectLst/>
                <a:latin typeface="PalatinoLinotype-Bold"/>
              </a:rPr>
              <a:t>                    [</a:t>
            </a:r>
            <a:r>
              <a:rPr lang="en-US" b="0" dirty="0" err="1">
                <a:solidFill>
                  <a:srgbClr val="FFEA6B"/>
                </a:solidFill>
                <a:effectLst/>
                <a:highlight>
                  <a:srgbClr val="232A2F"/>
                </a:highlight>
                <a:latin typeface="MesloLGS NFM"/>
              </a:rPr>
              <a:t>createGmaeVectors</a:t>
            </a:r>
            <a:r>
              <a:rPr lang="en-US" b="0" dirty="0"/>
              <a:t>,</a:t>
            </a:r>
            <a:r>
              <a:rPr lang="en-US" b="0" dirty="0">
                <a:solidFill>
                  <a:srgbClr val="FFEA6B"/>
                </a:solidFill>
                <a:effectLst/>
                <a:highlight>
                  <a:srgbClr val="232A2F"/>
                </a:highlight>
                <a:latin typeface="MesloLGS NFM"/>
              </a:rPr>
              <a:t> </a:t>
            </a:r>
            <a:r>
              <a:rPr lang="en-US" b="0" dirty="0" err="1">
                <a:solidFill>
                  <a:srgbClr val="FFEA6B"/>
                </a:solidFill>
                <a:effectLst/>
                <a:highlight>
                  <a:srgbClr val="232A2F"/>
                </a:highlight>
                <a:latin typeface="MesloLGS NFM"/>
              </a:rPr>
              <a:t>calc_edges_restore</a:t>
            </a:r>
            <a:r>
              <a:rPr lang="en-US" b="0" dirty="0">
                <a:solidFill>
                  <a:srgbClr val="FFEA6B"/>
                </a:solidFill>
                <a:effectLst/>
                <a:highlight>
                  <a:srgbClr val="232A2F"/>
                </a:highlight>
                <a:latin typeface="MesloLGS NFM"/>
              </a:rPr>
              <a:t>]</a:t>
            </a:r>
            <a:br>
              <a:rPr lang="en-US" b="0" dirty="0"/>
            </a:br>
            <a:endParaRPr lang="en-US" sz="1100" b="0" i="0" dirty="0">
              <a:solidFill>
                <a:srgbClr val="000000"/>
              </a:solidFill>
              <a:effectLst/>
              <a:latin typeface="PalatinoLinotype-Roman"/>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PalatinoLinotype-Roman"/>
              </a:rPr>
              <a:t>*LR = </a:t>
            </a:r>
            <a:r>
              <a:rPr lang="en-US" sz="1100" b="0" i="0" dirty="0">
                <a:solidFill>
                  <a:srgbClr val="000000"/>
                </a:solidFill>
                <a:effectLst/>
                <a:latin typeface="PalatinoLinotype-Bold"/>
              </a:rPr>
              <a:t>Custom Learning Rate Schedulers , </a:t>
            </a:r>
            <a:r>
              <a:rPr lang="en-US" sz="1100" b="0" i="0" dirty="0" err="1">
                <a:solidFill>
                  <a:srgbClr val="000000"/>
                </a:solidFill>
                <a:effectLst/>
                <a:latin typeface="PalatinoLinotype-Roman"/>
              </a:rPr>
              <a:t>PolynomialDecayLR</a:t>
            </a:r>
            <a:r>
              <a:rPr lang="en-US" sz="1100" b="0" i="0" dirty="0">
                <a:solidFill>
                  <a:srgbClr val="000000"/>
                </a:solidFill>
                <a:effectLst/>
                <a:latin typeface="PalatinoLinotype-Roman"/>
              </a:rPr>
              <a:t>, which adjusts the learning rate according to a polynomial decay. </a:t>
            </a:r>
            <a:br>
              <a:rPr lang="en-US" sz="3200" dirty="0"/>
            </a:br>
            <a:r>
              <a:rPr lang="en-US" sz="1800" b="1" i="0" dirty="0">
                <a:solidFill>
                  <a:srgbClr val="000000"/>
                </a:solidFill>
                <a:effectLst/>
                <a:latin typeface="PalatinoLinotype-Bold"/>
              </a:rPr>
              <a:t> </a:t>
            </a:r>
            <a:br>
              <a:rPr lang="en-US" dirty="0"/>
            </a:br>
            <a:br>
              <a:rPr lang="en-US" dirty="0"/>
            </a:br>
            <a:endParaRPr lang="en-US"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939DA5"/>
              </a:solidFill>
              <a:effectLst/>
              <a:highlight>
                <a:srgbClr val="232A2F"/>
              </a:highlight>
              <a:latin typeface="+mj-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dirty="0">
              <a:solidFill>
                <a:srgbClr val="939DA5"/>
              </a:solidFill>
              <a:effectLst/>
              <a:highlight>
                <a:srgbClr val="232A2F"/>
              </a:highlight>
              <a:latin typeface="MesloLGS NFM"/>
            </a:endParaRPr>
          </a:p>
        </p:txBody>
      </p:sp>
    </p:spTree>
    <p:extLst>
      <p:ext uri="{BB962C8B-B14F-4D97-AF65-F5344CB8AC3E}">
        <p14:creationId xmlns:p14="http://schemas.microsoft.com/office/powerpoint/2010/main" val="3035216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df7c8325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df7c8325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000000"/>
                </a:solidFill>
                <a:effectLst/>
                <a:latin typeface="URWPalladioL-Roma"/>
              </a:rPr>
              <a:t>The recovering edge distributions for the CORA disturbed dataset </a:t>
            </a:r>
            <a:r>
              <a:rPr lang="en-US" sz="1800" b="0" i="1" dirty="0">
                <a:solidFill>
                  <a:srgbClr val="000000"/>
                </a:solidFill>
                <a:effectLst/>
                <a:latin typeface="URWPalladioL-Ital"/>
              </a:rPr>
              <a:t>L</a:t>
            </a:r>
            <a:r>
              <a:rPr lang="en-US" sz="1800" b="0" i="0" dirty="0">
                <a:solidFill>
                  <a:srgbClr val="000000"/>
                </a:solidFill>
                <a:effectLst/>
                <a:latin typeface="URWPalladioL-Roma"/>
              </a:rPr>
              <a:t>2 = 5</a:t>
            </a:r>
            <a:r>
              <a:rPr lang="en-US" dirty="0"/>
              <a:t> </a:t>
            </a:r>
            <a:br>
              <a:rPr lang="en-US" dirty="0"/>
            </a:br>
            <a:endParaRPr dirty="0"/>
          </a:p>
        </p:txBody>
      </p:sp>
    </p:spTree>
    <p:extLst>
      <p:ext uri="{BB962C8B-B14F-4D97-AF65-F5344CB8AC3E}">
        <p14:creationId xmlns:p14="http://schemas.microsoft.com/office/powerpoint/2010/main" val="2852186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6"/>
            </a:gs>
            <a:gs pos="100000">
              <a:schemeClr val="accent1"/>
            </a:gs>
          </a:gsLst>
          <a:lin ang="5400700" scaled="0"/>
        </a:gradFill>
        <a:effectLst/>
      </p:bgPr>
    </p:bg>
    <p:spTree>
      <p:nvGrpSpPr>
        <p:cNvPr id="1" name="Shape 8"/>
        <p:cNvGrpSpPr/>
        <p:nvPr/>
      </p:nvGrpSpPr>
      <p:grpSpPr>
        <a:xfrm>
          <a:off x="0" y="0"/>
          <a:ext cx="0" cy="0"/>
          <a:chOff x="0" y="0"/>
          <a:chExt cx="0" cy="0"/>
        </a:xfrm>
      </p:grpSpPr>
      <p:sp>
        <p:nvSpPr>
          <p:cNvPr id="9" name="Google Shape;9;p2"/>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09050" y="1274763"/>
            <a:ext cx="3468900" cy="2039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4500" b="1">
                <a:latin typeface="Albert Sans"/>
                <a:ea typeface="Albert Sans"/>
                <a:cs typeface="Albert Sans"/>
                <a:sym typeface="Albert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09050" y="3314087"/>
            <a:ext cx="3468900" cy="40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gradFill>
          <a:gsLst>
            <a:gs pos="0">
              <a:schemeClr val="accent6"/>
            </a:gs>
            <a:gs pos="100000">
              <a:schemeClr val="accent1"/>
            </a:gs>
          </a:gsLst>
          <a:lin ang="5400700" scaled="0"/>
        </a:gradFill>
        <a:effectLst/>
      </p:bgPr>
    </p:bg>
    <p:spTree>
      <p:nvGrpSpPr>
        <p:cNvPr id="1" name="Shape 126"/>
        <p:cNvGrpSpPr/>
        <p:nvPr/>
      </p:nvGrpSpPr>
      <p:grpSpPr>
        <a:xfrm>
          <a:off x="0" y="0"/>
          <a:ext cx="0" cy="0"/>
          <a:chOff x="0" y="0"/>
          <a:chExt cx="0" cy="0"/>
        </a:xfrm>
      </p:grpSpPr>
      <p:sp>
        <p:nvSpPr>
          <p:cNvPr id="127" name="Google Shape;127;p17"/>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txBox="1">
            <a:spLocks noGrp="1"/>
          </p:cNvSpPr>
          <p:nvPr>
            <p:ph type="title" hasCustomPrompt="1"/>
          </p:nvPr>
        </p:nvSpPr>
        <p:spPr>
          <a:xfrm>
            <a:off x="715100" y="831650"/>
            <a:ext cx="4066200" cy="786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9" name="Google Shape;129;p17"/>
          <p:cNvSpPr txBox="1">
            <a:spLocks noGrp="1"/>
          </p:cNvSpPr>
          <p:nvPr>
            <p:ph type="subTitle" idx="1"/>
          </p:nvPr>
        </p:nvSpPr>
        <p:spPr>
          <a:xfrm>
            <a:off x="715100" y="1466150"/>
            <a:ext cx="4066200" cy="4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7"/>
          <p:cNvSpPr txBox="1">
            <a:spLocks noGrp="1"/>
          </p:cNvSpPr>
          <p:nvPr>
            <p:ph type="title" idx="2" hasCustomPrompt="1"/>
          </p:nvPr>
        </p:nvSpPr>
        <p:spPr>
          <a:xfrm>
            <a:off x="715100" y="2020850"/>
            <a:ext cx="4066200" cy="786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1" name="Google Shape;131;p17"/>
          <p:cNvSpPr txBox="1">
            <a:spLocks noGrp="1"/>
          </p:cNvSpPr>
          <p:nvPr>
            <p:ph type="subTitle" idx="3"/>
          </p:nvPr>
        </p:nvSpPr>
        <p:spPr>
          <a:xfrm>
            <a:off x="715100" y="2655350"/>
            <a:ext cx="4066200" cy="4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7"/>
          <p:cNvSpPr txBox="1">
            <a:spLocks noGrp="1"/>
          </p:cNvSpPr>
          <p:nvPr>
            <p:ph type="title" idx="4" hasCustomPrompt="1"/>
          </p:nvPr>
        </p:nvSpPr>
        <p:spPr>
          <a:xfrm>
            <a:off x="715100" y="3210050"/>
            <a:ext cx="4066200" cy="7869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4000">
                <a:solidFill>
                  <a:schemeClr val="accen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33" name="Google Shape;133;p17"/>
          <p:cNvSpPr txBox="1">
            <a:spLocks noGrp="1"/>
          </p:cNvSpPr>
          <p:nvPr>
            <p:ph type="subTitle" idx="5"/>
          </p:nvPr>
        </p:nvSpPr>
        <p:spPr>
          <a:xfrm>
            <a:off x="715100" y="3844550"/>
            <a:ext cx="4066200" cy="40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chemeClr val="accent6"/>
            </a:gs>
            <a:gs pos="100000">
              <a:schemeClr val="accent1"/>
            </a:gs>
          </a:gsLst>
          <a:lin ang="10801400" scaled="0"/>
        </a:gradFill>
        <a:effectLst/>
      </p:bgPr>
    </p:bg>
    <p:spTree>
      <p:nvGrpSpPr>
        <p:cNvPr id="1" name="Shape 145"/>
        <p:cNvGrpSpPr/>
        <p:nvPr/>
      </p:nvGrpSpPr>
      <p:grpSpPr>
        <a:xfrm>
          <a:off x="0" y="0"/>
          <a:ext cx="0" cy="0"/>
          <a:chOff x="0" y="0"/>
          <a:chExt cx="0" cy="0"/>
        </a:xfrm>
      </p:grpSpPr>
      <p:sp>
        <p:nvSpPr>
          <p:cNvPr id="146" name="Google Shape;146;p21"/>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975650" y="3777037"/>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886925" y="30538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1073825" y="3221063"/>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21"/>
          <p:cNvGrpSpPr/>
          <p:nvPr/>
        </p:nvGrpSpPr>
        <p:grpSpPr>
          <a:xfrm>
            <a:off x="1225335" y="3471179"/>
            <a:ext cx="835711" cy="835711"/>
            <a:chOff x="1221094" y="2847175"/>
            <a:chExt cx="554700" cy="554700"/>
          </a:xfrm>
        </p:grpSpPr>
        <p:sp>
          <p:nvSpPr>
            <p:cNvPr id="151" name="Google Shape;151;p21"/>
            <p:cNvSpPr/>
            <p:nvPr/>
          </p:nvSpPr>
          <p:spPr>
            <a:xfrm>
              <a:off x="1221094" y="28471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1288144" y="2914222"/>
              <a:ext cx="420600" cy="420600"/>
            </a:xfrm>
            <a:prstGeom prst="ellipse">
              <a:avLst/>
            </a:pr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 name="Google Shape;153;p21"/>
            <p:cNvGrpSpPr/>
            <p:nvPr/>
          </p:nvGrpSpPr>
          <p:grpSpPr>
            <a:xfrm>
              <a:off x="1389861" y="2980064"/>
              <a:ext cx="217166" cy="258028"/>
              <a:chOff x="-48233050" y="3569725"/>
              <a:chExt cx="252050" cy="299475"/>
            </a:xfrm>
          </p:grpSpPr>
          <p:sp>
            <p:nvSpPr>
              <p:cNvPr id="154" name="Google Shape;154;p2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chemeClr val="accent6"/>
            </a:gs>
            <a:gs pos="100000">
              <a:schemeClr val="accent1"/>
            </a:gs>
          </a:gsLst>
          <a:lin ang="18900044" scaled="0"/>
        </a:gradFill>
        <a:effectLst/>
      </p:bgPr>
    </p:bg>
    <p:spTree>
      <p:nvGrpSpPr>
        <p:cNvPr id="1" name="Shape 157"/>
        <p:cNvGrpSpPr/>
        <p:nvPr/>
      </p:nvGrpSpPr>
      <p:grpSpPr>
        <a:xfrm>
          <a:off x="0" y="0"/>
          <a:ext cx="0" cy="0"/>
          <a:chOff x="0" y="0"/>
          <a:chExt cx="0" cy="0"/>
        </a:xfrm>
      </p:grpSpPr>
      <p:sp>
        <p:nvSpPr>
          <p:cNvPr id="158" name="Google Shape;158;p22"/>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7330037" y="7442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2"/>
          <p:cNvGrpSpPr/>
          <p:nvPr/>
        </p:nvGrpSpPr>
        <p:grpSpPr>
          <a:xfrm>
            <a:off x="7558728" y="868951"/>
            <a:ext cx="835737" cy="835737"/>
            <a:chOff x="7774163" y="804325"/>
            <a:chExt cx="587100" cy="587100"/>
          </a:xfrm>
        </p:grpSpPr>
        <p:sp>
          <p:nvSpPr>
            <p:cNvPr id="161" name="Google Shape;161;p22"/>
            <p:cNvSpPr/>
            <p:nvPr/>
          </p:nvSpPr>
          <p:spPr>
            <a:xfrm>
              <a:off x="7774163" y="8043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7845113" y="8752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22"/>
            <p:cNvGrpSpPr/>
            <p:nvPr/>
          </p:nvGrpSpPr>
          <p:grpSpPr>
            <a:xfrm>
              <a:off x="7941423" y="971571"/>
              <a:ext cx="252594" cy="252615"/>
              <a:chOff x="-44924250" y="3206000"/>
              <a:chExt cx="300100" cy="300125"/>
            </a:xfrm>
          </p:grpSpPr>
          <p:sp>
            <p:nvSpPr>
              <p:cNvPr id="164" name="Google Shape;164;p2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9" name="Google Shape;169;p22"/>
          <p:cNvSpPr/>
          <p:nvPr/>
        </p:nvSpPr>
        <p:spPr>
          <a:xfrm>
            <a:off x="1367688" y="39557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554588" y="4123000"/>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22"/>
          <p:cNvGrpSpPr/>
          <p:nvPr/>
        </p:nvGrpSpPr>
        <p:grpSpPr>
          <a:xfrm>
            <a:off x="745764" y="3292399"/>
            <a:ext cx="554809" cy="554809"/>
            <a:chOff x="5724800" y="2169125"/>
            <a:chExt cx="587100" cy="587100"/>
          </a:xfrm>
        </p:grpSpPr>
        <p:sp>
          <p:nvSpPr>
            <p:cNvPr id="172" name="Google Shape;172;p22"/>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5795750" y="2240075"/>
              <a:ext cx="445200" cy="445200"/>
            </a:xfrm>
            <a:prstGeom prst="ellipse">
              <a:avLst/>
            </a:pr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2"/>
          <p:cNvSpPr/>
          <p:nvPr/>
        </p:nvSpPr>
        <p:spPr>
          <a:xfrm>
            <a:off x="7134938" y="1563138"/>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869538" y="4168588"/>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chemeClr val="accent6"/>
            </a:gs>
            <a:gs pos="100000">
              <a:schemeClr val="accent1"/>
            </a:gs>
          </a:gsLst>
          <a:lin ang="5400700" scaled="0"/>
        </a:gradFill>
        <a:effectLst/>
      </p:bgPr>
    </p:bg>
    <p:spTree>
      <p:nvGrpSpPr>
        <p:cNvPr id="1" name="Shape 26"/>
        <p:cNvGrpSpPr/>
        <p:nvPr/>
      </p:nvGrpSpPr>
      <p:grpSpPr>
        <a:xfrm>
          <a:off x="0" y="0"/>
          <a:ext cx="0" cy="0"/>
          <a:chOff x="0" y="0"/>
          <a:chExt cx="0" cy="0"/>
        </a:xfrm>
      </p:grpSpPr>
      <p:sp>
        <p:nvSpPr>
          <p:cNvPr id="27" name="Google Shape;27;p5"/>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29" name="Google Shape;29;p5"/>
          <p:cNvSpPr txBox="1">
            <a:spLocks noGrp="1"/>
          </p:cNvSpPr>
          <p:nvPr>
            <p:ph type="subTitle" idx="1"/>
          </p:nvPr>
        </p:nvSpPr>
        <p:spPr>
          <a:xfrm>
            <a:off x="1574700" y="1533475"/>
            <a:ext cx="5994600" cy="49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 name="Google Shape;30;p5"/>
          <p:cNvSpPr txBox="1">
            <a:spLocks noGrp="1"/>
          </p:cNvSpPr>
          <p:nvPr>
            <p:ph type="subTitle" idx="2"/>
          </p:nvPr>
        </p:nvSpPr>
        <p:spPr>
          <a:xfrm>
            <a:off x="1574700" y="1873363"/>
            <a:ext cx="59946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3"/>
          </p:nvPr>
        </p:nvSpPr>
        <p:spPr>
          <a:xfrm>
            <a:off x="1574700" y="2847175"/>
            <a:ext cx="5994600" cy="49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2" name="Google Shape;32;p5"/>
          <p:cNvSpPr txBox="1">
            <a:spLocks noGrp="1"/>
          </p:cNvSpPr>
          <p:nvPr>
            <p:ph type="subTitle" idx="4"/>
          </p:nvPr>
        </p:nvSpPr>
        <p:spPr>
          <a:xfrm>
            <a:off x="1574700" y="3187075"/>
            <a:ext cx="59946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35419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gradFill>
          <a:gsLst>
            <a:gs pos="0">
              <a:schemeClr val="accent6"/>
            </a:gs>
            <a:gs pos="100000">
              <a:schemeClr val="accent1"/>
            </a:gs>
          </a:gsLst>
          <a:lin ang="5400700" scaled="0"/>
        </a:gradFill>
        <a:effectLst/>
      </p:bgPr>
    </p:bg>
    <p:spTree>
      <p:nvGrpSpPr>
        <p:cNvPr id="1" name="Shape 100"/>
        <p:cNvGrpSpPr/>
        <p:nvPr/>
      </p:nvGrpSpPr>
      <p:grpSpPr>
        <a:xfrm>
          <a:off x="0" y="0"/>
          <a:ext cx="0" cy="0"/>
          <a:chOff x="0" y="0"/>
          <a:chExt cx="0" cy="0"/>
        </a:xfrm>
      </p:grpSpPr>
      <p:sp>
        <p:nvSpPr>
          <p:cNvPr id="101" name="Google Shape;101;p15"/>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103" name="Google Shape;103;p15"/>
          <p:cNvSpPr txBox="1">
            <a:spLocks noGrp="1"/>
          </p:cNvSpPr>
          <p:nvPr>
            <p:ph type="subTitle" idx="1"/>
          </p:nvPr>
        </p:nvSpPr>
        <p:spPr>
          <a:xfrm>
            <a:off x="961444" y="15334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4" name="Google Shape;104;p15"/>
          <p:cNvSpPr txBox="1">
            <a:spLocks noGrp="1"/>
          </p:cNvSpPr>
          <p:nvPr>
            <p:ph type="subTitle" idx="2"/>
          </p:nvPr>
        </p:nvSpPr>
        <p:spPr>
          <a:xfrm>
            <a:off x="961444" y="1874875"/>
            <a:ext cx="33642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5"/>
          <p:cNvSpPr txBox="1">
            <a:spLocks noGrp="1"/>
          </p:cNvSpPr>
          <p:nvPr>
            <p:ph type="subTitle" idx="3"/>
          </p:nvPr>
        </p:nvSpPr>
        <p:spPr>
          <a:xfrm>
            <a:off x="961444" y="28171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 name="Google Shape;106;p15"/>
          <p:cNvSpPr txBox="1">
            <a:spLocks noGrp="1"/>
          </p:cNvSpPr>
          <p:nvPr>
            <p:ph type="subTitle" idx="4"/>
          </p:nvPr>
        </p:nvSpPr>
        <p:spPr>
          <a:xfrm>
            <a:off x="961444" y="3158575"/>
            <a:ext cx="3364200" cy="89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5"/>
          <p:cNvSpPr txBox="1">
            <a:spLocks noGrp="1"/>
          </p:cNvSpPr>
          <p:nvPr>
            <p:ph type="subTitle" idx="5"/>
          </p:nvPr>
        </p:nvSpPr>
        <p:spPr>
          <a:xfrm>
            <a:off x="4818356" y="15334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8" name="Google Shape;108;p15"/>
          <p:cNvSpPr txBox="1">
            <a:spLocks noGrp="1"/>
          </p:cNvSpPr>
          <p:nvPr>
            <p:ph type="subTitle" idx="6"/>
          </p:nvPr>
        </p:nvSpPr>
        <p:spPr>
          <a:xfrm>
            <a:off x="4818356" y="1874875"/>
            <a:ext cx="33642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9" name="Google Shape;109;p15"/>
          <p:cNvSpPr txBox="1">
            <a:spLocks noGrp="1"/>
          </p:cNvSpPr>
          <p:nvPr>
            <p:ph type="subTitle" idx="7"/>
          </p:nvPr>
        </p:nvSpPr>
        <p:spPr>
          <a:xfrm>
            <a:off x="4818356" y="28171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0" name="Google Shape;110;p15"/>
          <p:cNvSpPr txBox="1">
            <a:spLocks noGrp="1"/>
          </p:cNvSpPr>
          <p:nvPr>
            <p:ph type="subTitle" idx="8"/>
          </p:nvPr>
        </p:nvSpPr>
        <p:spPr>
          <a:xfrm>
            <a:off x="4818356" y="3158575"/>
            <a:ext cx="3364200" cy="89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3333912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gradFill>
          <a:gsLst>
            <a:gs pos="0">
              <a:schemeClr val="accent6"/>
            </a:gs>
            <a:gs pos="100000">
              <a:schemeClr val="accent1"/>
            </a:gs>
          </a:gsLst>
          <a:lin ang="16198662" scaled="0"/>
        </a:gradFill>
        <a:effectLst/>
      </p:bgPr>
    </p:bg>
    <p:spTree>
      <p:nvGrpSpPr>
        <p:cNvPr id="1" name="Shape 111"/>
        <p:cNvGrpSpPr/>
        <p:nvPr/>
      </p:nvGrpSpPr>
      <p:grpSpPr>
        <a:xfrm>
          <a:off x="0" y="0"/>
          <a:ext cx="0" cy="0"/>
          <a:chOff x="0" y="0"/>
          <a:chExt cx="0" cy="0"/>
        </a:xfrm>
      </p:grpSpPr>
      <p:sp>
        <p:nvSpPr>
          <p:cNvPr id="112" name="Google Shape;112;p16"/>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114" name="Google Shape;114;p16"/>
          <p:cNvSpPr txBox="1">
            <a:spLocks noGrp="1"/>
          </p:cNvSpPr>
          <p:nvPr>
            <p:ph type="subTitle" idx="1"/>
          </p:nvPr>
        </p:nvSpPr>
        <p:spPr>
          <a:xfrm>
            <a:off x="715100" y="15334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16"/>
          <p:cNvSpPr txBox="1">
            <a:spLocks noGrp="1"/>
          </p:cNvSpPr>
          <p:nvPr>
            <p:ph type="subTitle" idx="2"/>
          </p:nvPr>
        </p:nvSpPr>
        <p:spPr>
          <a:xfrm>
            <a:off x="715100" y="18748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6"/>
          <p:cNvSpPr txBox="1">
            <a:spLocks noGrp="1"/>
          </p:cNvSpPr>
          <p:nvPr>
            <p:ph type="subTitle" idx="3"/>
          </p:nvPr>
        </p:nvSpPr>
        <p:spPr>
          <a:xfrm>
            <a:off x="715100" y="28171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16"/>
          <p:cNvSpPr txBox="1">
            <a:spLocks noGrp="1"/>
          </p:cNvSpPr>
          <p:nvPr>
            <p:ph type="subTitle" idx="4"/>
          </p:nvPr>
        </p:nvSpPr>
        <p:spPr>
          <a:xfrm>
            <a:off x="715100" y="31585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16"/>
          <p:cNvSpPr txBox="1">
            <a:spLocks noGrp="1"/>
          </p:cNvSpPr>
          <p:nvPr>
            <p:ph type="subTitle" idx="5"/>
          </p:nvPr>
        </p:nvSpPr>
        <p:spPr>
          <a:xfrm>
            <a:off x="3328950" y="15334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9" name="Google Shape;119;p16"/>
          <p:cNvSpPr txBox="1">
            <a:spLocks noGrp="1"/>
          </p:cNvSpPr>
          <p:nvPr>
            <p:ph type="subTitle" idx="6"/>
          </p:nvPr>
        </p:nvSpPr>
        <p:spPr>
          <a:xfrm>
            <a:off x="3328950" y="18748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16"/>
          <p:cNvSpPr txBox="1">
            <a:spLocks noGrp="1"/>
          </p:cNvSpPr>
          <p:nvPr>
            <p:ph type="subTitle" idx="7"/>
          </p:nvPr>
        </p:nvSpPr>
        <p:spPr>
          <a:xfrm>
            <a:off x="3328950" y="28171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1" name="Google Shape;121;p16"/>
          <p:cNvSpPr txBox="1">
            <a:spLocks noGrp="1"/>
          </p:cNvSpPr>
          <p:nvPr>
            <p:ph type="subTitle" idx="8"/>
          </p:nvPr>
        </p:nvSpPr>
        <p:spPr>
          <a:xfrm>
            <a:off x="3328950" y="31585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6"/>
          <p:cNvSpPr txBox="1">
            <a:spLocks noGrp="1"/>
          </p:cNvSpPr>
          <p:nvPr>
            <p:ph type="subTitle" idx="9"/>
          </p:nvPr>
        </p:nvSpPr>
        <p:spPr>
          <a:xfrm>
            <a:off x="5942800" y="15334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3" name="Google Shape;123;p16"/>
          <p:cNvSpPr txBox="1">
            <a:spLocks noGrp="1"/>
          </p:cNvSpPr>
          <p:nvPr>
            <p:ph type="subTitle" idx="13"/>
          </p:nvPr>
        </p:nvSpPr>
        <p:spPr>
          <a:xfrm>
            <a:off x="5942800" y="18748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4" name="Google Shape;124;p16"/>
          <p:cNvSpPr txBox="1">
            <a:spLocks noGrp="1"/>
          </p:cNvSpPr>
          <p:nvPr>
            <p:ph type="subTitle" idx="14"/>
          </p:nvPr>
        </p:nvSpPr>
        <p:spPr>
          <a:xfrm>
            <a:off x="5942800" y="28171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25" name="Google Shape;125;p16"/>
          <p:cNvSpPr txBox="1">
            <a:spLocks noGrp="1"/>
          </p:cNvSpPr>
          <p:nvPr>
            <p:ph type="subTitle" idx="15"/>
          </p:nvPr>
        </p:nvSpPr>
        <p:spPr>
          <a:xfrm>
            <a:off x="5942800" y="31585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239815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6"/>
            </a:gs>
            <a:gs pos="100000">
              <a:schemeClr val="accent1"/>
            </a:gs>
          </a:gsLst>
          <a:lin ang="16200038"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909050" y="2267588"/>
            <a:ext cx="4812600" cy="942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909050" y="1162713"/>
            <a:ext cx="4812600" cy="11049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p:nvPr/>
        </p:nvSpPr>
        <p:spPr>
          <a:xfrm>
            <a:off x="428100" y="399900"/>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6"/>
            </a:gs>
            <a:gs pos="100000">
              <a:schemeClr val="accent1"/>
            </a:gs>
          </a:gsLst>
          <a:lin ang="5400700" scaled="0"/>
        </a:gradFill>
        <a:effectLst/>
      </p:bgPr>
    </p:bg>
    <p:spTree>
      <p:nvGrpSpPr>
        <p:cNvPr id="1" name="Shape 16"/>
        <p:cNvGrpSpPr/>
        <p:nvPr/>
      </p:nvGrpSpPr>
      <p:grpSpPr>
        <a:xfrm>
          <a:off x="0" y="0"/>
          <a:ext cx="0" cy="0"/>
          <a:chOff x="0" y="0"/>
          <a:chExt cx="0" cy="0"/>
        </a:xfrm>
      </p:grpSpPr>
      <p:sp>
        <p:nvSpPr>
          <p:cNvPr id="17" name="Google Shape;17;p4"/>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9" name="Google Shape;1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0" name="Google Shape;20;p4"/>
          <p:cNvSpPr/>
          <p:nvPr/>
        </p:nvSpPr>
        <p:spPr>
          <a:xfrm>
            <a:off x="7987913" y="10064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8232563" y="1006425"/>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59938" y="378274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913013" y="3863750"/>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1397638" y="39803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7836413" y="725050"/>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6"/>
            </a:gs>
            <a:gs pos="100000">
              <a:schemeClr val="accent1"/>
            </a:gs>
          </a:gsLst>
          <a:lin ang="5400700" scaled="0"/>
        </a:gradFill>
        <a:effectLst/>
      </p:bgPr>
    </p:bg>
    <p:spTree>
      <p:nvGrpSpPr>
        <p:cNvPr id="1" name="Shape 33"/>
        <p:cNvGrpSpPr/>
        <p:nvPr/>
      </p:nvGrpSpPr>
      <p:grpSpPr>
        <a:xfrm>
          <a:off x="0" y="0"/>
          <a:ext cx="0" cy="0"/>
          <a:chOff x="0" y="0"/>
          <a:chExt cx="0" cy="0"/>
        </a:xfrm>
      </p:grpSpPr>
      <p:sp>
        <p:nvSpPr>
          <p:cNvPr id="34" name="Google Shape;34;p6"/>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6"/>
            </a:gs>
            <a:gs pos="100000">
              <a:schemeClr val="accent1"/>
            </a:gs>
          </a:gsLst>
          <a:lin ang="5400700" scaled="0"/>
        </a:gradFill>
        <a:effectLst/>
      </p:bgPr>
    </p:bg>
    <p:spTree>
      <p:nvGrpSpPr>
        <p:cNvPr id="1" name="Shape 41"/>
        <p:cNvGrpSpPr/>
        <p:nvPr/>
      </p:nvGrpSpPr>
      <p:grpSpPr>
        <a:xfrm>
          <a:off x="0" y="0"/>
          <a:ext cx="0" cy="0"/>
          <a:chOff x="0" y="0"/>
          <a:chExt cx="0" cy="0"/>
        </a:xfrm>
      </p:grpSpPr>
      <p:sp>
        <p:nvSpPr>
          <p:cNvPr id="42" name="Google Shape;42;p8"/>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4" name="Google Shape;44;p8"/>
          <p:cNvSpPr/>
          <p:nvPr/>
        </p:nvSpPr>
        <p:spPr>
          <a:xfrm>
            <a:off x="930225" y="419187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a:off x="759938" y="67139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p:nvPr/>
        </p:nvSpPr>
        <p:spPr>
          <a:xfrm>
            <a:off x="913013" y="752400"/>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1397638" y="8689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5100" y="39371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0800000">
            <a:off x="8069063" y="4112525"/>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10800000">
            <a:off x="7676288" y="3791824"/>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800000">
            <a:off x="7594863" y="4078474"/>
            <a:ext cx="151500" cy="151500"/>
          </a:xfrm>
          <a:prstGeom prst="ellipse">
            <a:avLst/>
          </a:prstGeom>
          <a:gradFill>
            <a:gsLst>
              <a:gs pos="0">
                <a:schemeClr val="dk2">
                  <a:alpha val="10000"/>
                </a:schemeClr>
              </a:gs>
              <a:gs pos="100000">
                <a:schemeClr val="lt1">
                  <a:alpha val="1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7914825" y="6681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8277400" y="10384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6"/>
            </a:gs>
            <a:gs pos="100000">
              <a:schemeClr val="accent1"/>
            </a:gs>
          </a:gsLst>
          <a:lin ang="5400700" scaled="0"/>
        </a:gradFill>
        <a:effectLst/>
      </p:bgPr>
    </p:bg>
    <p:spTree>
      <p:nvGrpSpPr>
        <p:cNvPr id="1" name="Shape 54"/>
        <p:cNvGrpSpPr/>
        <p:nvPr/>
      </p:nvGrpSpPr>
      <p:grpSpPr>
        <a:xfrm>
          <a:off x="0" y="0"/>
          <a:ext cx="0" cy="0"/>
          <a:chOff x="0" y="0"/>
          <a:chExt cx="0" cy="0"/>
        </a:xfrm>
      </p:grpSpPr>
      <p:sp>
        <p:nvSpPr>
          <p:cNvPr id="55" name="Google Shape;55;p9"/>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6"/>
            </a:gs>
            <a:gs pos="100000">
              <a:schemeClr val="accent1"/>
            </a:gs>
          </a:gsLst>
          <a:lin ang="5400700" scaled="0"/>
        </a:gradFill>
        <a:effectLst/>
      </p:bgPr>
    </p:bg>
    <p:spTree>
      <p:nvGrpSpPr>
        <p:cNvPr id="1" name="Shape 58"/>
        <p:cNvGrpSpPr/>
        <p:nvPr/>
      </p:nvGrpSpPr>
      <p:grpSpPr>
        <a:xfrm>
          <a:off x="0" y="0"/>
          <a:ext cx="0" cy="0"/>
          <a:chOff x="0" y="0"/>
          <a:chExt cx="0" cy="0"/>
        </a:xfrm>
      </p:grpSpPr>
      <p:sp>
        <p:nvSpPr>
          <p:cNvPr id="59" name="Google Shape;59;p10"/>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61" name="Google Shape;61;p10"/>
          <p:cNvSpPr/>
          <p:nvPr/>
        </p:nvSpPr>
        <p:spPr>
          <a:xfrm>
            <a:off x="930225" y="419187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p:nvPr/>
        </p:nvSpPr>
        <p:spPr>
          <a:xfrm>
            <a:off x="715100" y="39371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7914825" y="6681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8277400" y="10384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accent6"/>
            </a:gs>
            <a:gs pos="100000">
              <a:schemeClr val="accent1"/>
            </a:gs>
          </a:gsLst>
          <a:lin ang="16200038" scaled="0"/>
        </a:gradFill>
        <a:effectLst/>
      </p:bgPr>
    </p:bg>
    <p:spTree>
      <p:nvGrpSpPr>
        <p:cNvPr id="1" name="Shape 76"/>
        <p:cNvGrpSpPr/>
        <p:nvPr/>
      </p:nvGrpSpPr>
      <p:grpSpPr>
        <a:xfrm>
          <a:off x="0" y="0"/>
          <a:ext cx="0" cy="0"/>
          <a:chOff x="0" y="0"/>
          <a:chExt cx="0" cy="0"/>
        </a:xfrm>
      </p:grpSpPr>
      <p:sp>
        <p:nvSpPr>
          <p:cNvPr id="77" name="Google Shape;77;p13"/>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hasCustomPrompt="1"/>
          </p:nvPr>
        </p:nvSpPr>
        <p:spPr>
          <a:xfrm>
            <a:off x="715100" y="11992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1"/>
          </p:nvPr>
        </p:nvSpPr>
        <p:spPr>
          <a:xfrm>
            <a:off x="1364300" y="11992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0" name="Google Shape;80;p13"/>
          <p:cNvSpPr txBox="1">
            <a:spLocks noGrp="1"/>
          </p:cNvSpPr>
          <p:nvPr>
            <p:ph type="title" idx="2"/>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81" name="Google Shape;81;p13"/>
          <p:cNvSpPr txBox="1">
            <a:spLocks noGrp="1"/>
          </p:cNvSpPr>
          <p:nvPr>
            <p:ph type="title" idx="3" hasCustomPrompt="1"/>
          </p:nvPr>
        </p:nvSpPr>
        <p:spPr>
          <a:xfrm>
            <a:off x="715100" y="17230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4"/>
          </p:nvPr>
        </p:nvSpPr>
        <p:spPr>
          <a:xfrm>
            <a:off x="1364300" y="17230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3" name="Google Shape;83;p13"/>
          <p:cNvSpPr txBox="1">
            <a:spLocks noGrp="1"/>
          </p:cNvSpPr>
          <p:nvPr>
            <p:ph type="title" idx="5" hasCustomPrompt="1"/>
          </p:nvPr>
        </p:nvSpPr>
        <p:spPr>
          <a:xfrm>
            <a:off x="715100" y="22468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6"/>
          </p:nvPr>
        </p:nvSpPr>
        <p:spPr>
          <a:xfrm>
            <a:off x="1364300" y="22468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5" name="Google Shape;85;p13"/>
          <p:cNvSpPr txBox="1">
            <a:spLocks noGrp="1"/>
          </p:cNvSpPr>
          <p:nvPr>
            <p:ph type="title" idx="7" hasCustomPrompt="1"/>
          </p:nvPr>
        </p:nvSpPr>
        <p:spPr>
          <a:xfrm>
            <a:off x="715100" y="27706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8"/>
          </p:nvPr>
        </p:nvSpPr>
        <p:spPr>
          <a:xfrm>
            <a:off x="1364300" y="27706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 name="Google Shape;87;p13"/>
          <p:cNvSpPr txBox="1">
            <a:spLocks noGrp="1"/>
          </p:cNvSpPr>
          <p:nvPr>
            <p:ph type="title" idx="9" hasCustomPrompt="1"/>
          </p:nvPr>
        </p:nvSpPr>
        <p:spPr>
          <a:xfrm>
            <a:off x="715100" y="32944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13"/>
          </p:nvPr>
        </p:nvSpPr>
        <p:spPr>
          <a:xfrm>
            <a:off x="1364300" y="32944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9" name="Google Shape;89;p13"/>
          <p:cNvSpPr txBox="1">
            <a:spLocks noGrp="1"/>
          </p:cNvSpPr>
          <p:nvPr>
            <p:ph type="title" idx="14" hasCustomPrompt="1"/>
          </p:nvPr>
        </p:nvSpPr>
        <p:spPr>
          <a:xfrm>
            <a:off x="715100" y="3818200"/>
            <a:ext cx="649200" cy="523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5"/>
          </p:nvPr>
        </p:nvSpPr>
        <p:spPr>
          <a:xfrm>
            <a:off x="1364300" y="3818200"/>
            <a:ext cx="7064700" cy="523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64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5100" y="1199200"/>
            <a:ext cx="7713900" cy="3409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8" r:id="rId8"/>
    <p:sldLayoutId id="2147483659" r:id="rId9"/>
    <p:sldLayoutId id="2147483663" r:id="rId10"/>
    <p:sldLayoutId id="2147483667" r:id="rId11"/>
    <p:sldLayoutId id="2147483668" r:id="rId12"/>
    <p:sldLayoutId id="2147483672" r:id="rId13"/>
    <p:sldLayoutId id="2147483673"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3390/math12060814"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6"/>
          <p:cNvGrpSpPr/>
          <p:nvPr/>
        </p:nvGrpSpPr>
        <p:grpSpPr>
          <a:xfrm>
            <a:off x="4894586" y="966023"/>
            <a:ext cx="3211436" cy="3211451"/>
            <a:chOff x="1190500" y="238125"/>
            <a:chExt cx="5237175" cy="5237200"/>
          </a:xfrm>
        </p:grpSpPr>
        <p:sp>
          <p:nvSpPr>
            <p:cNvPr id="188" name="Google Shape;188;p26"/>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6"/>
          <p:cNvSpPr/>
          <p:nvPr/>
        </p:nvSpPr>
        <p:spPr>
          <a:xfrm>
            <a:off x="5138850" y="16179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txBox="1">
            <a:spLocks noGrp="1"/>
          </p:cNvSpPr>
          <p:nvPr>
            <p:ph type="ctrTitle"/>
          </p:nvPr>
        </p:nvSpPr>
        <p:spPr>
          <a:xfrm>
            <a:off x="489740" y="691903"/>
            <a:ext cx="4786283" cy="2099771"/>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600" dirty="0">
                <a:solidFill>
                  <a:srgbClr val="002060"/>
                </a:solidFill>
                <a:latin typeface="Inter Tight SemiBold"/>
                <a:ea typeface="Inter Tight SemiBold"/>
                <a:cs typeface="Inter Tight SemiBold"/>
                <a:sym typeface="Inter Tight SemiBold"/>
              </a:rPr>
              <a:t>Spotting Suspicious Academic Citations </a:t>
            </a:r>
            <a:r>
              <a:rPr lang="en-US" sz="3600" dirty="0">
                <a:solidFill>
                  <a:schemeClr val="accent2"/>
                </a:solidFill>
              </a:rPr>
              <a:t>Using Self-Learning Graph Transformers</a:t>
            </a:r>
            <a:endParaRPr sz="3600" dirty="0">
              <a:solidFill>
                <a:schemeClr val="accent2"/>
              </a:solidFill>
            </a:endParaRPr>
          </a:p>
        </p:txBody>
      </p:sp>
      <p:sp>
        <p:nvSpPr>
          <p:cNvPr id="193" name="Google Shape;193;p26"/>
          <p:cNvSpPr txBox="1">
            <a:spLocks noGrp="1"/>
          </p:cNvSpPr>
          <p:nvPr>
            <p:ph type="subTitle" idx="1"/>
          </p:nvPr>
        </p:nvSpPr>
        <p:spPr>
          <a:xfrm>
            <a:off x="573979" y="2788533"/>
            <a:ext cx="4332946" cy="2225116"/>
          </a:xfrm>
          <a:prstGeom prst="rect">
            <a:avLst/>
          </a:prstGeom>
        </p:spPr>
        <p:txBody>
          <a:bodyPr spcFirstLastPara="1" wrap="square" lIns="91425" tIns="91425" rIns="91425" bIns="91425" anchor="t" anchorCtr="0">
            <a:noAutofit/>
          </a:bodyPr>
          <a:lstStyle/>
          <a:p>
            <a:pPr marL="0" indent="0"/>
            <a:r>
              <a:rPr lang="en-US" sz="1800" b="1" u="sng" kern="100" dirty="0">
                <a:solidFill>
                  <a:srgbClr val="002060"/>
                </a:solidFill>
                <a:effectLst/>
                <a:latin typeface="Inter Tight" pitchFamily="2" charset="0"/>
                <a:ea typeface="Inter Tight" pitchFamily="2" charset="0"/>
                <a:cs typeface="Inter Tight" pitchFamily="2" charset="0"/>
              </a:rPr>
              <a:t>Capstone Project Phase B – 61999 </a:t>
            </a:r>
            <a:r>
              <a:rPr lang="en-US" sz="1800" b="1" kern="100" dirty="0">
                <a:solidFill>
                  <a:srgbClr val="002060"/>
                </a:solidFill>
                <a:latin typeface="Inter Tight" pitchFamily="2" charset="0"/>
                <a:ea typeface="Inter Tight" pitchFamily="2" charset="0"/>
                <a:cs typeface="Inter Tight" pitchFamily="2" charset="0"/>
              </a:rPr>
              <a:t>Project number:</a:t>
            </a:r>
            <a:r>
              <a:rPr lang="en-US" sz="1800" kern="100" dirty="0">
                <a:solidFill>
                  <a:srgbClr val="002060"/>
                </a:solidFill>
                <a:effectLst/>
                <a:latin typeface="Inter Tight" pitchFamily="2" charset="0"/>
                <a:ea typeface="Inter Tight" pitchFamily="2" charset="0"/>
                <a:cs typeface="Inter Tight" pitchFamily="2" charset="0"/>
              </a:rPr>
              <a:t> </a:t>
            </a:r>
          </a:p>
          <a:p>
            <a:pPr marL="285750" indent="-285750">
              <a:buFont typeface="Wingdings" panose="05000000000000000000" pitchFamily="2" charset="2"/>
              <a:buChar char="Ø"/>
            </a:pPr>
            <a:r>
              <a:rPr lang="en-US" sz="1800" dirty="0">
                <a:solidFill>
                  <a:srgbClr val="002060"/>
                </a:solidFill>
                <a:effectLst/>
                <a:latin typeface="Inter Tight" pitchFamily="2" charset="0"/>
                <a:ea typeface="Inter Tight" pitchFamily="2" charset="0"/>
                <a:cs typeface="Inter Tight" pitchFamily="2" charset="0"/>
              </a:rPr>
              <a:t>24-1-R-16</a:t>
            </a:r>
            <a:endParaRPr lang="sv-SE" sz="1800" b="1" u="sng" dirty="0">
              <a:solidFill>
                <a:srgbClr val="002060"/>
              </a:solidFill>
              <a:latin typeface="Inter Tight" pitchFamily="2" charset="0"/>
              <a:ea typeface="Inter Tight" pitchFamily="2" charset="0"/>
              <a:cs typeface="Inter Tight" pitchFamily="2" charset="0"/>
            </a:endParaRPr>
          </a:p>
          <a:p>
            <a:pPr marL="0" lvl="0" indent="0">
              <a:spcBef>
                <a:spcPts val="0"/>
              </a:spcBef>
              <a:spcAft>
                <a:spcPts val="0"/>
              </a:spcAft>
              <a:buNone/>
            </a:pPr>
            <a:r>
              <a:rPr lang="sv-SE" sz="1800" b="1" dirty="0">
                <a:solidFill>
                  <a:srgbClr val="002060"/>
                </a:solidFill>
                <a:latin typeface="Inter Tight" pitchFamily="2" charset="0"/>
                <a:ea typeface="Inter Tight" pitchFamily="2" charset="0"/>
                <a:cs typeface="Inter Tight" pitchFamily="2" charset="0"/>
              </a:rPr>
              <a:t>Presenters:</a:t>
            </a:r>
          </a:p>
          <a:p>
            <a:pPr marL="342900" lvl="0" indent="-342900">
              <a:spcBef>
                <a:spcPts val="0"/>
              </a:spcBef>
              <a:spcAft>
                <a:spcPts val="0"/>
              </a:spcAft>
              <a:buFont typeface="Wingdings" panose="05000000000000000000" pitchFamily="2" charset="2"/>
              <a:buChar char="Ø"/>
            </a:pPr>
            <a:r>
              <a:rPr lang="sv-SE" sz="1800" dirty="0">
                <a:solidFill>
                  <a:srgbClr val="002060"/>
                </a:solidFill>
                <a:latin typeface="Inter Tight" pitchFamily="2" charset="0"/>
                <a:ea typeface="Inter Tight" pitchFamily="2" charset="0"/>
                <a:cs typeface="Inter Tight" pitchFamily="2" charset="0"/>
              </a:rPr>
              <a:t>Almog Madar </a:t>
            </a:r>
          </a:p>
          <a:p>
            <a:pPr marL="342900" lvl="0" indent="-342900">
              <a:spcBef>
                <a:spcPts val="0"/>
              </a:spcBef>
              <a:spcAft>
                <a:spcPts val="0"/>
              </a:spcAft>
              <a:buFont typeface="Wingdings" panose="05000000000000000000" pitchFamily="2" charset="2"/>
              <a:buChar char="Ø"/>
            </a:pPr>
            <a:r>
              <a:rPr lang="sv-SE" sz="1800" dirty="0">
                <a:solidFill>
                  <a:srgbClr val="002060"/>
                </a:solidFill>
                <a:latin typeface="Inter Tight" pitchFamily="2" charset="0"/>
                <a:ea typeface="Inter Tight" pitchFamily="2" charset="0"/>
                <a:cs typeface="Inter Tight" pitchFamily="2" charset="0"/>
              </a:rPr>
              <a:t>Mor Ben Haim </a:t>
            </a:r>
          </a:p>
        </p:txBody>
      </p:sp>
      <p:sp>
        <p:nvSpPr>
          <p:cNvPr id="235" name="Google Shape;235;p26"/>
          <p:cNvSpPr/>
          <p:nvPr/>
        </p:nvSpPr>
        <p:spPr>
          <a:xfrm>
            <a:off x="4942875" y="3780724"/>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7900100" y="2301100"/>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851050" y="2487800"/>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6029650" y="3534425"/>
            <a:ext cx="105900" cy="1059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5623475" y="17345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655900" y="1123275"/>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descr="תמונה שמכילה גרפיקה, עיגול, גופן, עיצוב&#10;&#10;התיאור נוצר באופן אוטומטי">
            <a:extLst>
              <a:ext uri="{FF2B5EF4-FFF2-40B4-BE49-F238E27FC236}">
                <a16:creationId xmlns:a16="http://schemas.microsoft.com/office/drawing/2014/main" id="{20DC0F6A-3B3D-FD9D-07F3-8C781E361C72}"/>
              </a:ext>
            </a:extLst>
          </p:cNvPr>
          <p:cNvPicPr>
            <a:picLocks noChangeAspect="1"/>
          </p:cNvPicPr>
          <p:nvPr/>
        </p:nvPicPr>
        <p:blipFill>
          <a:blip r:embed="rId3"/>
          <a:stretch>
            <a:fillRect/>
          </a:stretch>
        </p:blipFill>
        <p:spPr>
          <a:xfrm>
            <a:off x="4980818" y="1226009"/>
            <a:ext cx="2675082" cy="2675082"/>
          </a:xfrm>
          <a:prstGeom prst="rect">
            <a:avLst/>
          </a:prstGeom>
        </p:spPr>
      </p:pic>
      <p:sp>
        <p:nvSpPr>
          <p:cNvPr id="2" name="Google Shape;193;p26">
            <a:extLst>
              <a:ext uri="{FF2B5EF4-FFF2-40B4-BE49-F238E27FC236}">
                <a16:creationId xmlns:a16="http://schemas.microsoft.com/office/drawing/2014/main" id="{8E40BDDE-1B24-761D-A93C-EF0FCDD5C533}"/>
              </a:ext>
            </a:extLst>
          </p:cNvPr>
          <p:cNvSpPr txBox="1">
            <a:spLocks/>
          </p:cNvSpPr>
          <p:nvPr/>
        </p:nvSpPr>
        <p:spPr>
          <a:xfrm>
            <a:off x="4361402" y="3835913"/>
            <a:ext cx="4421126" cy="8238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bert Sans"/>
              <a:buNone/>
              <a:defRPr sz="1400" b="0" i="0" u="none" strike="noStrike" cap="none">
                <a:solidFill>
                  <a:schemeClr val="dk1"/>
                </a:solidFill>
                <a:latin typeface="Albert Sans"/>
                <a:ea typeface="Albert Sans"/>
                <a:cs typeface="Albert Sans"/>
                <a:sym typeface="Albert Sans"/>
              </a:defRPr>
            </a:lvl1pPr>
            <a:lvl2pPr marL="914400" marR="0" lvl="1"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2pPr>
            <a:lvl3pPr marL="1371600" marR="0" lvl="2"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3pPr>
            <a:lvl4pPr marL="1828800" marR="0" lvl="3"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4pPr>
            <a:lvl5pPr marL="2286000" marR="0" lvl="4"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5pPr>
            <a:lvl6pPr marL="2743200" marR="0" lvl="5"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6pPr>
            <a:lvl7pPr marL="3200400" marR="0" lvl="6"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7pPr>
            <a:lvl8pPr marL="3657600" marR="0" lvl="7"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8pPr>
            <a:lvl9pPr marL="4114800" marR="0" lvl="8" indent="-304800" algn="ctr" rtl="0">
              <a:lnSpc>
                <a:spcPct val="100000"/>
              </a:lnSpc>
              <a:spcBef>
                <a:spcPts val="0"/>
              </a:spcBef>
              <a:spcAft>
                <a:spcPts val="0"/>
              </a:spcAft>
              <a:buClr>
                <a:schemeClr val="dk1"/>
              </a:buClr>
              <a:buSzPts val="1800"/>
              <a:buFont typeface="Albert Sans"/>
              <a:buNone/>
              <a:defRPr sz="1800" b="0" i="0" u="none" strike="noStrike" cap="none">
                <a:solidFill>
                  <a:schemeClr val="dk1"/>
                </a:solidFill>
                <a:latin typeface="Albert Sans"/>
                <a:ea typeface="Albert Sans"/>
                <a:cs typeface="Albert Sans"/>
                <a:sym typeface="Albert Sans"/>
              </a:defRPr>
            </a:lvl9pPr>
          </a:lstStyle>
          <a:p>
            <a:pPr marL="0" indent="0"/>
            <a:r>
              <a:rPr lang="en-US" sz="1800" b="1" dirty="0">
                <a:solidFill>
                  <a:srgbClr val="002060"/>
                </a:solidFill>
                <a:latin typeface="Inter Tight" pitchFamily="2" charset="0"/>
                <a:ea typeface="Inter Tight" pitchFamily="2" charset="0"/>
                <a:cs typeface="Inter Tight" pitchFamily="2" charset="0"/>
              </a:rPr>
              <a:t>Supervised by</a:t>
            </a:r>
            <a:r>
              <a:rPr lang="en-US" sz="1800" dirty="0">
                <a:solidFill>
                  <a:srgbClr val="002060"/>
                </a:solidFill>
                <a:latin typeface="Inter Tight" pitchFamily="2" charset="0"/>
                <a:ea typeface="Inter Tight" pitchFamily="2" charset="0"/>
                <a:cs typeface="Inter Tight" pitchFamily="2" charset="0"/>
              </a:rPr>
              <a:t> : Prof. Zeev </a:t>
            </a:r>
            <a:r>
              <a:rPr lang="en-US" sz="1800" dirty="0" err="1">
                <a:solidFill>
                  <a:srgbClr val="002060"/>
                </a:solidFill>
                <a:latin typeface="Inter Tight" pitchFamily="2" charset="0"/>
                <a:ea typeface="Inter Tight" pitchFamily="2" charset="0"/>
                <a:cs typeface="Inter Tight" pitchFamily="2" charset="0"/>
              </a:rPr>
              <a:t>Volkovich</a:t>
            </a:r>
            <a:r>
              <a:rPr lang="en-US" sz="1800" dirty="0">
                <a:solidFill>
                  <a:srgbClr val="002060"/>
                </a:solidFill>
                <a:latin typeface="Inter Tight" pitchFamily="2" charset="0"/>
                <a:ea typeface="Inter Tight" pitchFamily="2" charset="0"/>
                <a:cs typeface="Inter Tight" pitchFamily="2" charset="0"/>
              </a:rPr>
              <a:t>.</a:t>
            </a:r>
          </a:p>
          <a:p>
            <a:pPr marL="0" indent="0"/>
            <a:r>
              <a:rPr lang="en-US" sz="1800" b="1" dirty="0">
                <a:solidFill>
                  <a:srgbClr val="002060"/>
                </a:solidFill>
                <a:latin typeface="Inter Tight" pitchFamily="2" charset="0"/>
                <a:ea typeface="Inter Tight" pitchFamily="2" charset="0"/>
                <a:cs typeface="Inter Tight" pitchFamily="2" charset="0"/>
              </a:rPr>
              <a:t>Advised by</a:t>
            </a:r>
            <a:r>
              <a:rPr lang="en-US" sz="1800" dirty="0">
                <a:solidFill>
                  <a:srgbClr val="002060"/>
                </a:solidFill>
                <a:latin typeface="Inter Tight" pitchFamily="2" charset="0"/>
                <a:ea typeface="Inter Tight" pitchFamily="2" charset="0"/>
                <a:cs typeface="Inter Tight" pitchFamily="2" charset="0"/>
              </a:rPr>
              <a:t>: Dr. Renata </a:t>
            </a:r>
            <a:r>
              <a:rPr lang="en-US" sz="1800" dirty="0" err="1">
                <a:solidFill>
                  <a:srgbClr val="002060"/>
                </a:solidFill>
                <a:latin typeface="Inter Tight" pitchFamily="2" charset="0"/>
                <a:ea typeface="Inter Tight" pitchFamily="2" charset="0"/>
                <a:cs typeface="Inter Tight" pitchFamily="2" charset="0"/>
              </a:rPr>
              <a:t>Avros</a:t>
            </a:r>
            <a:r>
              <a:rPr lang="en-US" sz="1800" dirty="0">
                <a:solidFill>
                  <a:srgbClr val="002060"/>
                </a:solidFill>
                <a:latin typeface="Inter Tight" pitchFamily="2" charset="0"/>
                <a:ea typeface="Inter Tight" pitchFamily="2" charset="0"/>
                <a:cs typeface="Inter Tight" pitchFamily="2" charset="0"/>
              </a:rPr>
              <a:t>.</a:t>
            </a:r>
          </a:p>
          <a:p>
            <a:pPr marL="0" indent="0"/>
            <a:endParaRPr lang="en-US" sz="1800" b="1" dirty="0">
              <a:solidFill>
                <a:srgbClr val="002060"/>
              </a:solidFill>
              <a:effectLst/>
              <a:latin typeface="Inter Tight" pitchFamily="2" charset="0"/>
              <a:ea typeface="Inter Tight" pitchFamily="2" charset="0"/>
              <a:cs typeface="Inter Tight" pitchFamily="2" charset="0"/>
            </a:endParaRPr>
          </a:p>
          <a:p>
            <a:pPr marL="0" indent="0"/>
            <a:endParaRPr lang="sv-SE" sz="1800" b="1" u="sng" dirty="0">
              <a:solidFill>
                <a:srgbClr val="002060"/>
              </a:solidFill>
              <a:latin typeface="Inter Tight" pitchFamily="2" charset="0"/>
              <a:ea typeface="Inter Tight" pitchFamily="2" charset="0"/>
              <a:cs typeface="Inter Tight"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Cora Dataset , L2=5</a:t>
            </a:r>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2C13CD59-3AB0-5634-23A6-B7F916320581}"/>
                  </a:ext>
                </a:extLst>
              </p:cNvPr>
              <p:cNvSpPr txBox="1"/>
              <p:nvPr/>
            </p:nvSpPr>
            <p:spPr>
              <a:xfrm>
                <a:off x="443016" y="1199200"/>
                <a:ext cx="4301171" cy="3208892"/>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r>
                  <a:rPr lang="en-US" u="sng" dirty="0">
                    <a:solidFill>
                      <a:schemeClr val="tx1"/>
                    </a:solidFill>
                    <a:latin typeface="Inter Tight" pitchFamily="2" charset="0"/>
                    <a:ea typeface="Inter Tight" pitchFamily="2" charset="0"/>
                    <a:cs typeface="Inter Tight" pitchFamily="2" charset="0"/>
                  </a:rPr>
                  <a:t>Hyperparameters:</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𝑑</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𝐸𝑚𝑏𝑒𝑑𝑑𝑖𝑛𝑔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𝑑𝑖𝑚𝑒𝑛𝑠𝑖𝑜𝑛</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𝑒𝑛𝑐𝑜𝑑𝑒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r>
                      <a:rPr lang="en-US" i="1" dirty="0" smtClean="0">
                        <a:solidFill>
                          <a:schemeClr val="tx1"/>
                        </a:solidFill>
                        <a:latin typeface="Cambria Math" panose="02040503050406030204" pitchFamily="18" charset="0"/>
                        <a:ea typeface="Inter Tight" pitchFamily="2" charset="0"/>
                        <a:cs typeface="Inter Tight" pitchFamily="2" charset="0"/>
                      </a:rPr>
                      <m:t> </m:t>
                    </m:r>
                  </m:oMath>
                </a14:m>
                <a:r>
                  <a:rPr lang="en-US" dirty="0">
                    <a:solidFill>
                      <a:schemeClr val="tx1"/>
                    </a:solidFill>
                    <a:latin typeface="Inter Tight" pitchFamily="2" charset="0"/>
                    <a:ea typeface="Inter Tight" pitchFamily="2" charset="0"/>
                    <a:cs typeface="Inter Tight" pitchFamily="2" charset="0"/>
                  </a:rPr>
                  <a:t>= 4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𝑒𝑛𝑐𝑜𝑑𝑒𝑟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𝑑𝑒𝑐𝑜𝑑𝑒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oMath>
                </a14:m>
                <a:r>
                  <a:rPr lang="en-US" dirty="0">
                    <a:solidFill>
                      <a:schemeClr val="tx1"/>
                    </a:solidFill>
                    <a:latin typeface="Inter Tight" pitchFamily="2" charset="0"/>
                    <a:ea typeface="Inter Tight" pitchFamily="2" charset="0"/>
                    <a:cs typeface="Inter Tight" pitchFamily="2" charset="0"/>
                  </a:rPr>
                  <a:t>= 2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𝑑𝑒𝑐𝑜𝑑𝑒𝑟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𝐿</m:t>
                    </m:r>
                    <m:r>
                      <a:rPr lang="en-US" i="1" dirty="0" smtClean="0">
                        <a:solidFill>
                          <a:schemeClr val="tx1"/>
                        </a:solidFill>
                        <a:latin typeface="Cambria Math" panose="02040503050406030204" pitchFamily="18" charset="0"/>
                        <a:ea typeface="Inter Tight" pitchFamily="2" charset="0"/>
                        <a:cs typeface="Inter Tight" pitchFamily="2" charset="0"/>
                      </a:rPr>
                      <m:t>2</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b="0" i="1" dirty="0" smtClean="0">
                        <a:solidFill>
                          <a:srgbClr val="FF0000"/>
                        </a:solidFill>
                        <a:latin typeface="Cambria Math" panose="02040503050406030204" pitchFamily="18" charset="0"/>
                        <a:ea typeface="Inter Tight" pitchFamily="2" charset="0"/>
                        <a:cs typeface="Inter Tight" pitchFamily="2" charset="0"/>
                      </a:rPr>
                      <m:t>5</m:t>
                    </m:r>
                    <m:r>
                      <a:rPr lang="en-US" b="0"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𝑛𝑒𝑖𝑔</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𝑏𝑜𝑟𝑠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𝑖𝑛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𝑒𝑔𝑜</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𝑔𝑟𝑎𝑝</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𝑖𝑡𝑒𝑟</m:t>
                        </m:r>
                        <m:r>
                          <a:rPr lang="en-US" i="1" dirty="0" smtClean="0">
                            <a:solidFill>
                              <a:schemeClr val="tx1"/>
                            </a:solidFill>
                            <a:latin typeface="Cambria Math" panose="02040503050406030204" pitchFamily="18" charset="0"/>
                            <a:ea typeface="Inter Tight" pitchFamily="2" charset="0"/>
                            <a:cs typeface="Inter Tight" pitchFamily="2" charset="0"/>
                          </a:rPr>
                          <m:t> </m:t>
                        </m:r>
                      </m:sub>
                    </m:sSub>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𝑒𝑥𝑝𝑒𝑟𝑖𝑚𝑒𝑛𝑡𝑠</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𝑟𝑜𝑢𝑛𝑑𝑠</m:t>
                    </m:r>
                    <m:r>
                      <a:rPr lang="en-US" i="1" dirty="0" smtClean="0">
                        <a:solidFill>
                          <a:schemeClr val="tx1"/>
                        </a:solidFill>
                        <a:latin typeface="Cambria Math" panose="02040503050406030204" pitchFamily="18" charset="0"/>
                        <a:ea typeface="Inter Tight" pitchFamily="2" charset="0"/>
                        <a:cs typeface="Inter Tight" pitchFamily="2" charset="0"/>
                      </a:rPr>
                      <m:t>) </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𝐹𝑟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30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𝑓𝑟𝑎𝑐𝑡𝑖𝑜𝑛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𝑜𝑚𝑖𝑡𝑡𝑒𝑑</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𝑛𝑜𝑑𝑒𝑠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𝑇𝑟</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𝑙𝑖𝑛𝑘</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𝑝𝑟𝑒𝑑𝑖𝑐𝑡𝑖𝑜𝑛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𝑟𝑒𝑠</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𝑜𝑙𝑑</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𝑃𝑒𝑎</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𝑘</m:t>
                        </m:r>
                      </m:e>
                      <m:sub>
                        <m:r>
                          <a:rPr lang="en-US" i="1" dirty="0" smtClean="0">
                            <a:solidFill>
                              <a:schemeClr val="tx1"/>
                            </a:solidFill>
                            <a:latin typeface="Cambria Math" panose="02040503050406030204" pitchFamily="18" charset="0"/>
                            <a:ea typeface="Inter Tight" pitchFamily="2" charset="0"/>
                            <a:cs typeface="Inter Tight" pitchFamily="2" charset="0"/>
                          </a:rPr>
                          <m:t>𝑙𝑟</m:t>
                        </m:r>
                      </m:sub>
                    </m:sSub>
                  </m:oMath>
                </a14:m>
                <a:r>
                  <a:rPr lang="en-US" dirty="0">
                    <a:solidFill>
                      <a:schemeClr val="tx1"/>
                    </a:solidFill>
                    <a:latin typeface="Inter Tight" pitchFamily="2" charset="0"/>
                    <a:ea typeface="Inter Tight" pitchFamily="2" charset="0"/>
                    <a:cs typeface="Inter Tight" pitchFamily="2" charset="0"/>
                  </a:rPr>
                  <a:t>—</a:t>
                </a:r>
                <a14:m>
                  <m:oMath xmlns:m="http://schemas.openxmlformats.org/officeDocument/2006/math">
                    <m:r>
                      <a:rPr lang="en-US" b="0" i="0"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b="0"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4</m:t>
                        </m:r>
                      </m:sup>
                    </m:sSup>
                  </m:oMath>
                </a14:m>
                <a:endParaRPr lang="en-US" b="0"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𝑒𝑛𝑑</m:t>
                    </m:r>
                    <m:r>
                      <a:rPr lang="en-US" i="1" dirty="0" smtClean="0">
                        <a:solidFill>
                          <a:schemeClr val="tx1"/>
                        </a:solidFill>
                        <a:latin typeface="Cambria Math" panose="02040503050406030204" pitchFamily="18" charset="0"/>
                        <a:ea typeface="Inter Tight" pitchFamily="2" charset="0"/>
                        <a:cs typeface="Inter Tight" pitchFamily="2" charset="0"/>
                      </a:rPr>
                      <m:t>_</m:t>
                    </m:r>
                    <m:r>
                      <a:rPr lang="en-US" i="1" dirty="0" smtClean="0">
                        <a:solidFill>
                          <a:schemeClr val="tx1"/>
                        </a:solidFill>
                        <a:latin typeface="Cambria Math" panose="02040503050406030204" pitchFamily="18" charset="0"/>
                        <a:ea typeface="Inter Tight" pitchFamily="2" charset="0"/>
                        <a:cs typeface="Inter Tight" pitchFamily="2" charset="0"/>
                      </a:rPr>
                      <m:t>𝑙𝑟</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9</m:t>
                        </m:r>
                      </m:sup>
                    </m:sSup>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𝐿𝑒𝑎𝑟𝑛𝑖𝑛𝑔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𝐵𝑎𝑡𝑐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𝑠𝑖𝑧𝑒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𝐷𝑟𝑜𝑝𝑜𝑢𝑡</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𝑁𝑢</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𝑚</m:t>
                        </m:r>
                      </m:e>
                      <m:sub>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𝑒𝑎𝑑𝑠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8</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𝑒𝑝𝑜𝑐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1000</m:t>
                    </m:r>
                  </m:oMath>
                </a14:m>
                <a:r>
                  <a:rPr lang="en-US" dirty="0">
                    <a:solidFill>
                      <a:schemeClr val="tx1"/>
                    </a:solidFill>
                    <a:latin typeface="Inter Tight" pitchFamily="2" charset="0"/>
                    <a:ea typeface="Inter Tight" pitchFamily="2" charset="0"/>
                    <a:cs typeface="Inter Tight" pitchFamily="2" charset="0"/>
                  </a:rPr>
                  <a:t>.</a:t>
                </a:r>
              </a:p>
            </p:txBody>
          </p:sp>
        </mc:Choice>
        <mc:Fallback xmlns="">
          <p:sp>
            <p:nvSpPr>
              <p:cNvPr id="9" name="תיבת טקסט 8">
                <a:extLst>
                  <a:ext uri="{FF2B5EF4-FFF2-40B4-BE49-F238E27FC236}">
                    <a16:creationId xmlns:a16="http://schemas.microsoft.com/office/drawing/2014/main" id="{2C13CD59-3AB0-5634-23A6-B7F916320581}"/>
                  </a:ext>
                </a:extLst>
              </p:cNvPr>
              <p:cNvSpPr txBox="1">
                <a:spLocks noRot="1" noChangeAspect="1" noMove="1" noResize="1" noEditPoints="1" noAdjustHandles="1" noChangeArrowheads="1" noChangeShapeType="1" noTextEdit="1"/>
              </p:cNvSpPr>
              <p:nvPr/>
            </p:nvSpPr>
            <p:spPr>
              <a:xfrm>
                <a:off x="443016" y="1199200"/>
                <a:ext cx="4301171" cy="3208892"/>
              </a:xfrm>
              <a:prstGeom prst="rect">
                <a:avLst/>
              </a:prstGeom>
              <a:blipFill>
                <a:blip r:embed="rId3"/>
                <a:stretch>
                  <a:fillRect l="-426" t="-570" r="-1277" b="-190"/>
                </a:stretch>
              </a:blipFill>
            </p:spPr>
            <p:txBody>
              <a:bodyPr/>
              <a:lstStyle/>
              <a:p>
                <a:r>
                  <a:rPr lang="he-IL">
                    <a:noFill/>
                  </a:rPr>
                  <a:t> </a:t>
                </a:r>
              </a:p>
            </p:txBody>
          </p:sp>
        </mc:Fallback>
      </mc:AlternateContent>
      <p:pic>
        <p:nvPicPr>
          <p:cNvPr id="3" name="תמונה 2">
            <a:extLst>
              <a:ext uri="{FF2B5EF4-FFF2-40B4-BE49-F238E27FC236}">
                <a16:creationId xmlns:a16="http://schemas.microsoft.com/office/drawing/2014/main" id="{A87963C6-36EA-C0B3-606E-D61D2F98157F}"/>
              </a:ext>
            </a:extLst>
          </p:cNvPr>
          <p:cNvPicPr>
            <a:picLocks noChangeAspect="1"/>
          </p:cNvPicPr>
          <p:nvPr/>
        </p:nvPicPr>
        <p:blipFill>
          <a:blip r:embed="rId4"/>
          <a:stretch>
            <a:fillRect/>
          </a:stretch>
        </p:blipFill>
        <p:spPr>
          <a:xfrm>
            <a:off x="4744187" y="1199200"/>
            <a:ext cx="4071173" cy="3333043"/>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109594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Cora Dataset , L2=5</a:t>
            </a:r>
          </a:p>
        </p:txBody>
      </p:sp>
      <p:pic>
        <p:nvPicPr>
          <p:cNvPr id="3" name="תמונה 2">
            <a:extLst>
              <a:ext uri="{FF2B5EF4-FFF2-40B4-BE49-F238E27FC236}">
                <a16:creationId xmlns:a16="http://schemas.microsoft.com/office/drawing/2014/main" id="{A87963C6-36EA-C0B3-606E-D61D2F98157F}"/>
              </a:ext>
            </a:extLst>
          </p:cNvPr>
          <p:cNvPicPr>
            <a:picLocks noChangeAspect="1"/>
          </p:cNvPicPr>
          <p:nvPr/>
        </p:nvPicPr>
        <p:blipFill>
          <a:blip r:embed="rId3"/>
          <a:stretch>
            <a:fillRect/>
          </a:stretch>
        </p:blipFill>
        <p:spPr>
          <a:xfrm>
            <a:off x="112163" y="1643863"/>
            <a:ext cx="2892459" cy="2368038"/>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תמונה 10">
            <a:extLst>
              <a:ext uri="{FF2B5EF4-FFF2-40B4-BE49-F238E27FC236}">
                <a16:creationId xmlns:a16="http://schemas.microsoft.com/office/drawing/2014/main" id="{F0C5FEE4-C648-8AA7-02E3-43D86C3EE84E}"/>
              </a:ext>
            </a:extLst>
          </p:cNvPr>
          <p:cNvPicPr>
            <a:picLocks noChangeAspect="1"/>
          </p:cNvPicPr>
          <p:nvPr/>
        </p:nvPicPr>
        <p:blipFill>
          <a:blip r:embed="rId4"/>
          <a:stretch>
            <a:fillRect/>
          </a:stretch>
        </p:blipFill>
        <p:spPr>
          <a:xfrm>
            <a:off x="3290714" y="1798950"/>
            <a:ext cx="5588975" cy="2079100"/>
          </a:xfrm>
          <a:prstGeom prst="roundRect">
            <a:avLst>
              <a:gd name="adj" fmla="val 4167"/>
            </a:avLst>
          </a:prstGeom>
          <a:solidFill>
            <a:srgbClr val="FFFFFF"/>
          </a:solidFill>
          <a:ln w="952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חץ: ימינה 4">
            <a:extLst>
              <a:ext uri="{FF2B5EF4-FFF2-40B4-BE49-F238E27FC236}">
                <a16:creationId xmlns:a16="http://schemas.microsoft.com/office/drawing/2014/main" id="{A74A08B4-F0C6-4133-56BB-32CE1335DA6D}"/>
              </a:ext>
            </a:extLst>
          </p:cNvPr>
          <p:cNvSpPr/>
          <p:nvPr/>
        </p:nvSpPr>
        <p:spPr>
          <a:xfrm>
            <a:off x="2809651" y="2762751"/>
            <a:ext cx="807515" cy="3289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45922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Cora Dataset , L2=2000</a:t>
            </a:r>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2C13CD59-3AB0-5634-23A6-B7F916320581}"/>
                  </a:ext>
                </a:extLst>
              </p:cNvPr>
              <p:cNvSpPr txBox="1"/>
              <p:nvPr/>
            </p:nvSpPr>
            <p:spPr>
              <a:xfrm>
                <a:off x="480140" y="1188980"/>
                <a:ext cx="4301171" cy="3419398"/>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r>
                  <a:rPr lang="en-US" u="sng" dirty="0">
                    <a:solidFill>
                      <a:schemeClr val="tx1"/>
                    </a:solidFill>
                    <a:latin typeface="Inter Tight" pitchFamily="2" charset="0"/>
                    <a:ea typeface="Inter Tight" pitchFamily="2" charset="0"/>
                    <a:cs typeface="Inter Tight" pitchFamily="2" charset="0"/>
                  </a:rPr>
                  <a:t>Hyperparameters:</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𝑑</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𝐸𝑚𝑏𝑒𝑑𝑑𝑖𝑛𝑔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𝑑𝑖𝑚𝑒𝑛𝑠𝑖𝑜𝑛</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𝑒𝑛𝑐𝑜𝑑𝑒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r>
                      <a:rPr lang="en-US" i="1" dirty="0" smtClean="0">
                        <a:solidFill>
                          <a:schemeClr val="tx1"/>
                        </a:solidFill>
                        <a:latin typeface="Cambria Math" panose="02040503050406030204" pitchFamily="18" charset="0"/>
                        <a:ea typeface="Inter Tight" pitchFamily="2" charset="0"/>
                        <a:cs typeface="Inter Tight" pitchFamily="2" charset="0"/>
                      </a:rPr>
                      <m:t> </m:t>
                    </m:r>
                  </m:oMath>
                </a14:m>
                <a:r>
                  <a:rPr lang="en-US" dirty="0">
                    <a:solidFill>
                      <a:schemeClr val="tx1"/>
                    </a:solidFill>
                    <a:latin typeface="Inter Tight" pitchFamily="2" charset="0"/>
                    <a:ea typeface="Inter Tight" pitchFamily="2" charset="0"/>
                    <a:cs typeface="Inter Tight" pitchFamily="2" charset="0"/>
                  </a:rPr>
                  <a:t>= 4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𝑒𝑛𝑐𝑜𝑑𝑒𝑟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𝑑𝑒𝑐𝑜𝑑𝑒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oMath>
                </a14:m>
                <a:r>
                  <a:rPr lang="en-US" dirty="0">
                    <a:solidFill>
                      <a:schemeClr val="tx1"/>
                    </a:solidFill>
                    <a:latin typeface="Inter Tight" pitchFamily="2" charset="0"/>
                    <a:ea typeface="Inter Tight" pitchFamily="2" charset="0"/>
                    <a:cs typeface="Inter Tight" pitchFamily="2" charset="0"/>
                  </a:rPr>
                  <a:t>= 2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𝑑𝑒𝑐𝑜𝑑𝑒𝑟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𝐿</m:t>
                    </m:r>
                    <m:r>
                      <a:rPr lang="en-US" i="1" dirty="0" smtClean="0">
                        <a:solidFill>
                          <a:schemeClr val="tx1"/>
                        </a:solidFill>
                        <a:latin typeface="Cambria Math" panose="02040503050406030204" pitchFamily="18" charset="0"/>
                        <a:ea typeface="Inter Tight" pitchFamily="2" charset="0"/>
                        <a:cs typeface="Inter Tight" pitchFamily="2" charset="0"/>
                      </a:rPr>
                      <m:t>2</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b="0" i="1" dirty="0" smtClean="0">
                        <a:solidFill>
                          <a:srgbClr val="FF0000"/>
                        </a:solidFill>
                        <a:latin typeface="Cambria Math" panose="02040503050406030204" pitchFamily="18" charset="0"/>
                        <a:ea typeface="Inter Tight" pitchFamily="2" charset="0"/>
                        <a:cs typeface="Inter Tight" pitchFamily="2" charset="0"/>
                      </a:rPr>
                      <m:t>2000</m:t>
                    </m:r>
                    <m:r>
                      <a:rPr lang="en-US" b="0"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𝑛𝑒𝑖𝑔</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𝑏𝑜𝑟𝑠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𝑖𝑛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𝑒𝑔𝑜</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𝑔𝑟𝑎𝑝</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𝑖𝑡𝑒𝑟</m:t>
                        </m:r>
                        <m:r>
                          <a:rPr lang="en-US" i="1" dirty="0" smtClean="0">
                            <a:solidFill>
                              <a:schemeClr val="tx1"/>
                            </a:solidFill>
                            <a:latin typeface="Cambria Math" panose="02040503050406030204" pitchFamily="18" charset="0"/>
                            <a:ea typeface="Inter Tight" pitchFamily="2" charset="0"/>
                            <a:cs typeface="Inter Tight" pitchFamily="2" charset="0"/>
                          </a:rPr>
                          <m:t> </m:t>
                        </m:r>
                      </m:sub>
                    </m:sSub>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𝑒𝑥𝑝𝑒𝑟𝑖𝑚𝑒𝑛𝑡𝑠</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𝑟𝑜𝑢𝑛𝑑𝑠</m:t>
                    </m:r>
                    <m:r>
                      <a:rPr lang="en-US" i="1" dirty="0" smtClean="0">
                        <a:solidFill>
                          <a:schemeClr val="tx1"/>
                        </a:solidFill>
                        <a:latin typeface="Cambria Math" panose="02040503050406030204" pitchFamily="18" charset="0"/>
                        <a:ea typeface="Inter Tight" pitchFamily="2" charset="0"/>
                        <a:cs typeface="Inter Tight" pitchFamily="2" charset="0"/>
                      </a:rPr>
                      <m:t>) </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𝐹𝑟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30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𝑓𝑟𝑎𝑐𝑡𝑖𝑜𝑛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𝑜𝑚𝑖𝑡𝑡𝑒𝑑</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𝑛𝑜𝑑𝑒𝑠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𝑇𝑟</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𝑙𝑖𝑛𝑘</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𝑝𝑟𝑒𝑑𝑖𝑐𝑡𝑖𝑜𝑛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𝑟𝑒𝑠</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𝑜𝑙𝑑</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𝑃𝑒𝑎</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𝑘</m:t>
                        </m:r>
                      </m:e>
                      <m:sub>
                        <m:r>
                          <a:rPr lang="en-US" i="1" dirty="0" smtClean="0">
                            <a:solidFill>
                              <a:schemeClr val="tx1"/>
                            </a:solidFill>
                            <a:latin typeface="Cambria Math" panose="02040503050406030204" pitchFamily="18" charset="0"/>
                            <a:ea typeface="Inter Tight" pitchFamily="2" charset="0"/>
                            <a:cs typeface="Inter Tight" pitchFamily="2" charset="0"/>
                          </a:rPr>
                          <m:t>𝑙𝑟</m:t>
                        </m:r>
                      </m:sub>
                    </m:sSub>
                  </m:oMath>
                </a14:m>
                <a:r>
                  <a:rPr lang="en-US" dirty="0">
                    <a:solidFill>
                      <a:schemeClr val="tx1"/>
                    </a:solidFill>
                    <a:latin typeface="Inter Tight" pitchFamily="2" charset="0"/>
                    <a:ea typeface="Inter Tight" pitchFamily="2" charset="0"/>
                    <a:cs typeface="Inter Tight" pitchFamily="2" charset="0"/>
                  </a:rPr>
                  <a:t>—</a:t>
                </a:r>
                <a14:m>
                  <m:oMath xmlns:m="http://schemas.openxmlformats.org/officeDocument/2006/math">
                    <m:r>
                      <a:rPr lang="en-US" b="0" i="0"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b="0"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4</m:t>
                        </m:r>
                      </m:sup>
                    </m:sSup>
                  </m:oMath>
                </a14:m>
                <a:endParaRPr lang="en-US" b="0"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𝑒𝑛𝑑</m:t>
                    </m:r>
                    <m:r>
                      <a:rPr lang="en-US" i="1" dirty="0" smtClean="0">
                        <a:solidFill>
                          <a:schemeClr val="tx1"/>
                        </a:solidFill>
                        <a:latin typeface="Cambria Math" panose="02040503050406030204" pitchFamily="18" charset="0"/>
                        <a:ea typeface="Inter Tight" pitchFamily="2" charset="0"/>
                        <a:cs typeface="Inter Tight" pitchFamily="2" charset="0"/>
                      </a:rPr>
                      <m:t>_</m:t>
                    </m:r>
                    <m:r>
                      <a:rPr lang="en-US" i="1" dirty="0" smtClean="0">
                        <a:solidFill>
                          <a:schemeClr val="tx1"/>
                        </a:solidFill>
                        <a:latin typeface="Cambria Math" panose="02040503050406030204" pitchFamily="18" charset="0"/>
                        <a:ea typeface="Inter Tight" pitchFamily="2" charset="0"/>
                        <a:cs typeface="Inter Tight" pitchFamily="2" charset="0"/>
                      </a:rPr>
                      <m:t>𝑙𝑟</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9</m:t>
                        </m:r>
                      </m:sup>
                    </m:sSup>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𝐿𝑒𝑎𝑟𝑛𝑖𝑛𝑔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𝐵𝑎𝑡𝑐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𝑠𝑖𝑧𝑒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𝐷𝑟𝑜𝑝𝑜𝑢𝑡</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𝑁𝑢</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𝑚</m:t>
                        </m:r>
                      </m:e>
                      <m:sub>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𝑒𝑎𝑑𝑠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8</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𝑒𝑝𝑜𝑐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1000</m:t>
                    </m:r>
                  </m:oMath>
                </a14:m>
                <a:r>
                  <a:rPr lang="en-US" dirty="0">
                    <a:solidFill>
                      <a:schemeClr val="tx1"/>
                    </a:solidFill>
                    <a:latin typeface="Inter Tight" pitchFamily="2" charset="0"/>
                    <a:ea typeface="Inter Tight" pitchFamily="2" charset="0"/>
                    <a:cs typeface="Inter Tight" pitchFamily="2" charset="0"/>
                  </a:rPr>
                  <a:t>.</a:t>
                </a:r>
              </a:p>
            </p:txBody>
          </p:sp>
        </mc:Choice>
        <mc:Fallback xmlns="">
          <p:sp>
            <p:nvSpPr>
              <p:cNvPr id="9" name="תיבת טקסט 8">
                <a:extLst>
                  <a:ext uri="{FF2B5EF4-FFF2-40B4-BE49-F238E27FC236}">
                    <a16:creationId xmlns:a16="http://schemas.microsoft.com/office/drawing/2014/main" id="{2C13CD59-3AB0-5634-23A6-B7F916320581}"/>
                  </a:ext>
                </a:extLst>
              </p:cNvPr>
              <p:cNvSpPr txBox="1">
                <a:spLocks noRot="1" noChangeAspect="1" noMove="1" noResize="1" noEditPoints="1" noAdjustHandles="1" noChangeArrowheads="1" noChangeShapeType="1" noTextEdit="1"/>
              </p:cNvSpPr>
              <p:nvPr/>
            </p:nvSpPr>
            <p:spPr>
              <a:xfrm>
                <a:off x="480140" y="1188980"/>
                <a:ext cx="4301171" cy="3419398"/>
              </a:xfrm>
              <a:prstGeom prst="rect">
                <a:avLst/>
              </a:prstGeom>
              <a:blipFill>
                <a:blip r:embed="rId3"/>
                <a:stretch>
                  <a:fillRect l="-426" t="-535" b="-357"/>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68A057AA-9709-413F-1362-33CD48903F0D}"/>
              </a:ext>
            </a:extLst>
          </p:cNvPr>
          <p:cNvPicPr>
            <a:picLocks noChangeAspect="1"/>
          </p:cNvPicPr>
          <p:nvPr/>
        </p:nvPicPr>
        <p:blipFill>
          <a:blip r:embed="rId4"/>
          <a:stretch>
            <a:fillRect/>
          </a:stretch>
        </p:blipFill>
        <p:spPr>
          <a:xfrm>
            <a:off x="4670431" y="1294007"/>
            <a:ext cx="4191746" cy="3219564"/>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52168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Cora Dataset , L2=2000</a:t>
            </a:r>
          </a:p>
        </p:txBody>
      </p:sp>
      <p:pic>
        <p:nvPicPr>
          <p:cNvPr id="2" name="תמונה 1">
            <a:extLst>
              <a:ext uri="{FF2B5EF4-FFF2-40B4-BE49-F238E27FC236}">
                <a16:creationId xmlns:a16="http://schemas.microsoft.com/office/drawing/2014/main" id="{64A95B2B-5B8C-F632-4297-60A883403193}"/>
              </a:ext>
            </a:extLst>
          </p:cNvPr>
          <p:cNvPicPr>
            <a:picLocks noChangeAspect="1"/>
          </p:cNvPicPr>
          <p:nvPr/>
        </p:nvPicPr>
        <p:blipFill>
          <a:blip r:embed="rId3"/>
          <a:stretch>
            <a:fillRect/>
          </a:stretch>
        </p:blipFill>
        <p:spPr>
          <a:xfrm>
            <a:off x="130316" y="1743192"/>
            <a:ext cx="2998896" cy="2303369"/>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תמונה 5">
            <a:extLst>
              <a:ext uri="{FF2B5EF4-FFF2-40B4-BE49-F238E27FC236}">
                <a16:creationId xmlns:a16="http://schemas.microsoft.com/office/drawing/2014/main" id="{13B8FF49-39DE-372B-640B-2970B0653EBD}"/>
              </a:ext>
            </a:extLst>
          </p:cNvPr>
          <p:cNvPicPr>
            <a:picLocks noChangeAspect="1"/>
          </p:cNvPicPr>
          <p:nvPr/>
        </p:nvPicPr>
        <p:blipFill>
          <a:blip r:embed="rId4"/>
          <a:stretch>
            <a:fillRect/>
          </a:stretch>
        </p:blipFill>
        <p:spPr>
          <a:xfrm>
            <a:off x="3372334" y="1914233"/>
            <a:ext cx="5492714" cy="2025956"/>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חץ: ימינה 4">
            <a:extLst>
              <a:ext uri="{FF2B5EF4-FFF2-40B4-BE49-F238E27FC236}">
                <a16:creationId xmlns:a16="http://schemas.microsoft.com/office/drawing/2014/main" id="{A74A08B4-F0C6-4133-56BB-32CE1335DA6D}"/>
              </a:ext>
            </a:extLst>
          </p:cNvPr>
          <p:cNvSpPr/>
          <p:nvPr/>
        </p:nvSpPr>
        <p:spPr>
          <a:xfrm>
            <a:off x="2809651" y="2762751"/>
            <a:ext cx="807515" cy="3289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637307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Noise Cora Dataset , L2=5</a:t>
            </a:r>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2C13CD59-3AB0-5634-23A6-B7F916320581}"/>
                  </a:ext>
                </a:extLst>
              </p:cNvPr>
              <p:cNvSpPr txBox="1"/>
              <p:nvPr/>
            </p:nvSpPr>
            <p:spPr>
              <a:xfrm>
                <a:off x="443016" y="1199200"/>
                <a:ext cx="4301171" cy="3639779"/>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r>
                  <a:rPr lang="en-US" u="sng" dirty="0">
                    <a:solidFill>
                      <a:schemeClr val="tx1"/>
                    </a:solidFill>
                    <a:latin typeface="Inter Tight" pitchFamily="2" charset="0"/>
                    <a:ea typeface="Inter Tight" pitchFamily="2" charset="0"/>
                    <a:cs typeface="Inter Tight" pitchFamily="2" charset="0"/>
                  </a:rPr>
                  <a:t>Hyperparameters:</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𝑑</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𝐸𝑚𝑏𝑒𝑑𝑑𝑖𝑛𝑔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𝑑𝑖𝑚𝑒𝑛𝑠𝑖𝑜𝑛</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𝑒𝑛𝑐𝑜𝑑𝑒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r>
                      <a:rPr lang="en-US" i="1" dirty="0" smtClean="0">
                        <a:solidFill>
                          <a:schemeClr val="tx1"/>
                        </a:solidFill>
                        <a:latin typeface="Cambria Math" panose="02040503050406030204" pitchFamily="18" charset="0"/>
                        <a:ea typeface="Inter Tight" pitchFamily="2" charset="0"/>
                        <a:cs typeface="Inter Tight" pitchFamily="2" charset="0"/>
                      </a:rPr>
                      <m:t> </m:t>
                    </m:r>
                  </m:oMath>
                </a14:m>
                <a:r>
                  <a:rPr lang="en-US" dirty="0">
                    <a:solidFill>
                      <a:schemeClr val="tx1"/>
                    </a:solidFill>
                    <a:latin typeface="Inter Tight" pitchFamily="2" charset="0"/>
                    <a:ea typeface="Inter Tight" pitchFamily="2" charset="0"/>
                    <a:cs typeface="Inter Tight" pitchFamily="2" charset="0"/>
                  </a:rPr>
                  <a:t>= 4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𝑒𝑛𝑐𝑜𝑑𝑒𝑟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𝑑𝑒𝑐𝑜𝑑𝑒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oMath>
                </a14:m>
                <a:r>
                  <a:rPr lang="en-US" dirty="0">
                    <a:solidFill>
                      <a:schemeClr val="tx1"/>
                    </a:solidFill>
                    <a:latin typeface="Inter Tight" pitchFamily="2" charset="0"/>
                    <a:ea typeface="Inter Tight" pitchFamily="2" charset="0"/>
                    <a:cs typeface="Inter Tight" pitchFamily="2" charset="0"/>
                  </a:rPr>
                  <a:t>= 2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𝑑𝑒𝑐𝑜𝑑𝑒𝑟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𝐿</m:t>
                    </m:r>
                    <m:r>
                      <a:rPr lang="en-US" i="1" dirty="0" smtClean="0">
                        <a:solidFill>
                          <a:schemeClr val="tx1"/>
                        </a:solidFill>
                        <a:latin typeface="Cambria Math" panose="02040503050406030204" pitchFamily="18" charset="0"/>
                        <a:ea typeface="Inter Tight" pitchFamily="2" charset="0"/>
                        <a:cs typeface="Inter Tight" pitchFamily="2" charset="0"/>
                      </a:rPr>
                      <m:t>2</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𝑛𝑒𝑖𝑔</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𝑏𝑜𝑟𝑠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𝑖𝑛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𝑒𝑔𝑜</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𝑔𝑟𝑎𝑝</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𝑖𝑡𝑒𝑟</m:t>
                        </m:r>
                        <m:r>
                          <a:rPr lang="en-US" i="1" dirty="0" smtClean="0">
                            <a:solidFill>
                              <a:schemeClr val="tx1"/>
                            </a:solidFill>
                            <a:latin typeface="Cambria Math" panose="02040503050406030204" pitchFamily="18" charset="0"/>
                            <a:ea typeface="Inter Tight" pitchFamily="2" charset="0"/>
                            <a:cs typeface="Inter Tight" pitchFamily="2" charset="0"/>
                          </a:rPr>
                          <m:t> </m:t>
                        </m:r>
                      </m:sub>
                    </m:sSub>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𝑒𝑥𝑝𝑒𝑟𝑖𝑚𝑒𝑛𝑡𝑠</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𝑟𝑜𝑢𝑛𝑑𝑠</m:t>
                    </m:r>
                    <m:r>
                      <a:rPr lang="en-US" i="1" dirty="0" smtClean="0">
                        <a:solidFill>
                          <a:schemeClr val="tx1"/>
                        </a:solidFill>
                        <a:latin typeface="Cambria Math" panose="02040503050406030204" pitchFamily="18" charset="0"/>
                        <a:ea typeface="Inter Tight" pitchFamily="2" charset="0"/>
                        <a:cs typeface="Inter Tight" pitchFamily="2" charset="0"/>
                      </a:rPr>
                      <m:t>) </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𝐹𝑟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30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𝑓𝑟𝑎𝑐𝑡𝑖𝑜𝑛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𝑜𝑚𝑖𝑡𝑡𝑒𝑑</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𝑛𝑜𝑑𝑒𝑠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𝑇𝑟</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𝑙𝑖𝑛𝑘</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𝑝𝑟𝑒𝑑𝑖𝑐𝑡𝑖𝑜𝑛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𝑟𝑒𝑠</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𝑜𝑙𝑑</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𝑃𝑒𝑎</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𝑘</m:t>
                        </m:r>
                      </m:e>
                      <m:sub>
                        <m:r>
                          <a:rPr lang="en-US" i="1" dirty="0" smtClean="0">
                            <a:solidFill>
                              <a:schemeClr val="tx1"/>
                            </a:solidFill>
                            <a:latin typeface="Cambria Math" panose="02040503050406030204" pitchFamily="18" charset="0"/>
                            <a:ea typeface="Inter Tight" pitchFamily="2" charset="0"/>
                            <a:cs typeface="Inter Tight" pitchFamily="2" charset="0"/>
                          </a:rPr>
                          <m:t>𝑙𝑟</m:t>
                        </m:r>
                      </m:sub>
                    </m:sSub>
                  </m:oMath>
                </a14:m>
                <a:r>
                  <a:rPr lang="en-US" dirty="0">
                    <a:solidFill>
                      <a:schemeClr val="tx1"/>
                    </a:solidFill>
                    <a:latin typeface="Inter Tight" pitchFamily="2" charset="0"/>
                    <a:ea typeface="Inter Tight" pitchFamily="2" charset="0"/>
                    <a:cs typeface="Inter Tight" pitchFamily="2" charset="0"/>
                  </a:rPr>
                  <a:t>—</a:t>
                </a:r>
                <a14:m>
                  <m:oMath xmlns:m="http://schemas.openxmlformats.org/officeDocument/2006/math">
                    <m:r>
                      <a:rPr lang="en-US" b="0" i="0"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b="0"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4</m:t>
                        </m:r>
                      </m:sup>
                    </m:sSup>
                  </m:oMath>
                </a14:m>
                <a:endParaRPr lang="en-US" b="0"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𝑒𝑛𝑑</m:t>
                    </m:r>
                    <m:r>
                      <a:rPr lang="en-US" i="1" dirty="0" smtClean="0">
                        <a:solidFill>
                          <a:schemeClr val="tx1"/>
                        </a:solidFill>
                        <a:latin typeface="Cambria Math" panose="02040503050406030204" pitchFamily="18" charset="0"/>
                        <a:ea typeface="Inter Tight" pitchFamily="2" charset="0"/>
                        <a:cs typeface="Inter Tight" pitchFamily="2" charset="0"/>
                      </a:rPr>
                      <m:t>_</m:t>
                    </m:r>
                    <m:r>
                      <a:rPr lang="en-US" i="1" dirty="0" smtClean="0">
                        <a:solidFill>
                          <a:schemeClr val="tx1"/>
                        </a:solidFill>
                        <a:latin typeface="Cambria Math" panose="02040503050406030204" pitchFamily="18" charset="0"/>
                        <a:ea typeface="Inter Tight" pitchFamily="2" charset="0"/>
                        <a:cs typeface="Inter Tight" pitchFamily="2" charset="0"/>
                      </a:rPr>
                      <m:t>𝑙𝑟</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9</m:t>
                        </m:r>
                      </m:sup>
                    </m:sSup>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𝐿𝑒𝑎𝑟𝑛𝑖𝑛𝑔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𝐵𝑎𝑡𝑐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𝑠𝑖𝑧𝑒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𝐷𝑟𝑜𝑝𝑜𝑢𝑡</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𝑁𝑢</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𝑚</m:t>
                        </m:r>
                      </m:e>
                      <m:sub>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𝑒𝑎𝑑𝑠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8</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𝑒𝑝𝑜𝑐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1000</m:t>
                    </m:r>
                  </m:oMath>
                </a14:m>
                <a:r>
                  <a:rPr lang="en-US" dirty="0">
                    <a:solidFill>
                      <a:schemeClr val="tx1"/>
                    </a:solidFill>
                    <a:latin typeface="Inter Tight" pitchFamily="2" charset="0"/>
                    <a:ea typeface="Inter Tight" pitchFamily="2" charset="0"/>
                    <a:cs typeface="Inter Tight" pitchFamily="2" charset="0"/>
                  </a:rPr>
                  <a:t>.</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rgbClr val="FF0000"/>
                        </a:solidFill>
                        <a:latin typeface="Cambria Math" panose="02040503050406030204" pitchFamily="18" charset="0"/>
                        <a:ea typeface="Inter Tight" pitchFamily="2" charset="0"/>
                        <a:cs typeface="Inter Tight" pitchFamily="2" charset="0"/>
                      </a:rPr>
                      <m:t>𝐴𝑑𝑑𝑖𝑛𝑔</m:t>
                    </m:r>
                    <m:r>
                      <a:rPr lang="en-US" i="1" dirty="0">
                        <a:solidFill>
                          <a:srgbClr val="FF0000"/>
                        </a:solidFill>
                        <a:latin typeface="Cambria Math" panose="02040503050406030204" pitchFamily="18" charset="0"/>
                        <a:ea typeface="Inter Tight" pitchFamily="2" charset="0"/>
                        <a:cs typeface="Inter Tight" pitchFamily="2" charset="0"/>
                      </a:rPr>
                      <m:t> </m:t>
                    </m:r>
                    <m:r>
                      <a:rPr lang="en-US" i="1" dirty="0" smtClean="0">
                        <a:solidFill>
                          <a:srgbClr val="FF0000"/>
                        </a:solidFill>
                        <a:latin typeface="Cambria Math" panose="02040503050406030204" pitchFamily="18" charset="0"/>
                        <a:ea typeface="Inter Tight" pitchFamily="2" charset="0"/>
                        <a:cs typeface="Inter Tight" pitchFamily="2" charset="0"/>
                      </a:rPr>
                      <m:t>20</m:t>
                    </m:r>
                    <m:r>
                      <a:rPr lang="en-US" i="1" dirty="0" smtClean="0">
                        <a:solidFill>
                          <a:srgbClr val="FF0000"/>
                        </a:solidFill>
                        <a:latin typeface="Cambria Math" panose="02040503050406030204" pitchFamily="18" charset="0"/>
                        <a:ea typeface="Inter Tight" pitchFamily="2" charset="0"/>
                        <a:cs typeface="Inter Tight" pitchFamily="2" charset="0"/>
                      </a:rPr>
                      <m:t>% </m:t>
                    </m:r>
                    <m:r>
                      <a:rPr lang="en-US" i="1" dirty="0" smtClean="0">
                        <a:solidFill>
                          <a:srgbClr val="FF0000"/>
                        </a:solidFill>
                        <a:latin typeface="Cambria Math" panose="02040503050406030204" pitchFamily="18" charset="0"/>
                        <a:ea typeface="Inter Tight" pitchFamily="2" charset="0"/>
                        <a:cs typeface="Inter Tight" pitchFamily="2" charset="0"/>
                      </a:rPr>
                      <m:t>𝑚𝑜𝑟𝑒</m:t>
                    </m:r>
                    <m:r>
                      <a:rPr lang="en-US" i="1" dirty="0">
                        <a:solidFill>
                          <a:srgbClr val="FF0000"/>
                        </a:solidFill>
                        <a:latin typeface="Cambria Math" panose="02040503050406030204" pitchFamily="18" charset="0"/>
                        <a:ea typeface="Inter Tight" pitchFamily="2" charset="0"/>
                        <a:cs typeface="Inter Tight" pitchFamily="2" charset="0"/>
                      </a:rPr>
                      <m:t> </m:t>
                    </m:r>
                    <m:r>
                      <a:rPr lang="en-US" i="1" dirty="0" err="1" smtClean="0">
                        <a:solidFill>
                          <a:srgbClr val="FF0000"/>
                        </a:solidFill>
                        <a:latin typeface="Cambria Math" panose="02040503050406030204" pitchFamily="18" charset="0"/>
                        <a:ea typeface="Inter Tight" pitchFamily="2" charset="0"/>
                        <a:cs typeface="Inter Tight" pitchFamily="2" charset="0"/>
                      </a:rPr>
                      <m:t>𝑒𝑑𝑒𝑔𝑠</m:t>
                    </m:r>
                    <m:r>
                      <a:rPr lang="en-US" i="1" dirty="0" smtClean="0">
                        <a:solidFill>
                          <a:srgbClr val="FF0000"/>
                        </a:solidFill>
                        <a:latin typeface="Cambria Math" panose="02040503050406030204" pitchFamily="18" charset="0"/>
                        <a:ea typeface="Inter Tight" pitchFamily="2" charset="0"/>
                        <a:cs typeface="Inter Tight" pitchFamily="2" charset="0"/>
                      </a:rPr>
                      <m:t>. </m:t>
                    </m:r>
                  </m:oMath>
                </a14:m>
                <a:endParaRPr lang="en-US" dirty="0">
                  <a:solidFill>
                    <a:srgbClr val="FF0000"/>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endParaRPr lang="en-US" dirty="0">
                  <a:solidFill>
                    <a:schemeClr val="tx1"/>
                  </a:solidFill>
                  <a:latin typeface="Inter Tight" pitchFamily="2" charset="0"/>
                  <a:ea typeface="Inter Tight" pitchFamily="2" charset="0"/>
                  <a:cs typeface="Inter Tight" pitchFamily="2" charset="0"/>
                </a:endParaRPr>
              </a:p>
            </p:txBody>
          </p:sp>
        </mc:Choice>
        <mc:Fallback xmlns="">
          <p:sp>
            <p:nvSpPr>
              <p:cNvPr id="9" name="תיבת טקסט 8">
                <a:extLst>
                  <a:ext uri="{FF2B5EF4-FFF2-40B4-BE49-F238E27FC236}">
                    <a16:creationId xmlns:a16="http://schemas.microsoft.com/office/drawing/2014/main" id="{2C13CD59-3AB0-5634-23A6-B7F916320581}"/>
                  </a:ext>
                </a:extLst>
              </p:cNvPr>
              <p:cNvSpPr txBox="1">
                <a:spLocks noRot="1" noChangeAspect="1" noMove="1" noResize="1" noEditPoints="1" noAdjustHandles="1" noChangeArrowheads="1" noChangeShapeType="1" noTextEdit="1"/>
              </p:cNvSpPr>
              <p:nvPr/>
            </p:nvSpPr>
            <p:spPr>
              <a:xfrm>
                <a:off x="443016" y="1199200"/>
                <a:ext cx="4301171" cy="3639779"/>
              </a:xfrm>
              <a:prstGeom prst="rect">
                <a:avLst/>
              </a:prstGeom>
              <a:blipFill>
                <a:blip r:embed="rId3"/>
                <a:stretch>
                  <a:fillRect l="-426" t="-503" r="-1277" b="-503"/>
                </a:stretch>
              </a:blipFill>
            </p:spPr>
            <p:txBody>
              <a:bodyPr/>
              <a:lstStyle/>
              <a:p>
                <a:r>
                  <a:rPr lang="he-IL">
                    <a:noFill/>
                  </a:rPr>
                  <a:t> </a:t>
                </a:r>
              </a:p>
            </p:txBody>
          </p:sp>
        </mc:Fallback>
      </mc:AlternateContent>
      <p:pic>
        <p:nvPicPr>
          <p:cNvPr id="4" name="תמונה 3">
            <a:extLst>
              <a:ext uri="{FF2B5EF4-FFF2-40B4-BE49-F238E27FC236}">
                <a16:creationId xmlns:a16="http://schemas.microsoft.com/office/drawing/2014/main" id="{98CCF341-D429-3A64-0255-96DFAA86400E}"/>
              </a:ext>
            </a:extLst>
          </p:cNvPr>
          <p:cNvPicPr>
            <a:picLocks noChangeAspect="1"/>
          </p:cNvPicPr>
          <p:nvPr/>
        </p:nvPicPr>
        <p:blipFill>
          <a:blip r:embed="rId4"/>
          <a:stretch>
            <a:fillRect/>
          </a:stretch>
        </p:blipFill>
        <p:spPr>
          <a:xfrm>
            <a:off x="4740988" y="1199200"/>
            <a:ext cx="4196524" cy="3282718"/>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29832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Noise Cora Dataset , L2=5</a:t>
            </a:r>
          </a:p>
        </p:txBody>
      </p:sp>
      <p:pic>
        <p:nvPicPr>
          <p:cNvPr id="4" name="תמונה 3">
            <a:extLst>
              <a:ext uri="{FF2B5EF4-FFF2-40B4-BE49-F238E27FC236}">
                <a16:creationId xmlns:a16="http://schemas.microsoft.com/office/drawing/2014/main" id="{98CCF341-D429-3A64-0255-96DFAA86400E}"/>
              </a:ext>
            </a:extLst>
          </p:cNvPr>
          <p:cNvPicPr>
            <a:picLocks noChangeAspect="1"/>
          </p:cNvPicPr>
          <p:nvPr/>
        </p:nvPicPr>
        <p:blipFill>
          <a:blip r:embed="rId3"/>
          <a:stretch>
            <a:fillRect/>
          </a:stretch>
        </p:blipFill>
        <p:spPr>
          <a:xfrm>
            <a:off x="168988" y="1653553"/>
            <a:ext cx="3095066" cy="2421106"/>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תמונה 2">
            <a:extLst>
              <a:ext uri="{FF2B5EF4-FFF2-40B4-BE49-F238E27FC236}">
                <a16:creationId xmlns:a16="http://schemas.microsoft.com/office/drawing/2014/main" id="{EE4CDD71-C131-160F-225B-29DC2C6644F6}"/>
              </a:ext>
            </a:extLst>
          </p:cNvPr>
          <p:cNvPicPr>
            <a:picLocks noChangeAspect="1"/>
          </p:cNvPicPr>
          <p:nvPr/>
        </p:nvPicPr>
        <p:blipFill>
          <a:blip r:embed="rId4"/>
          <a:stretch>
            <a:fillRect/>
          </a:stretch>
        </p:blipFill>
        <p:spPr>
          <a:xfrm>
            <a:off x="3463814" y="2143742"/>
            <a:ext cx="5516385" cy="1289544"/>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חץ: ימינה 4">
            <a:extLst>
              <a:ext uri="{FF2B5EF4-FFF2-40B4-BE49-F238E27FC236}">
                <a16:creationId xmlns:a16="http://schemas.microsoft.com/office/drawing/2014/main" id="{944F975E-8C26-6ED4-44BF-0EBAE07A1CE0}"/>
              </a:ext>
            </a:extLst>
          </p:cNvPr>
          <p:cNvSpPr/>
          <p:nvPr/>
        </p:nvSpPr>
        <p:spPr>
          <a:xfrm>
            <a:off x="2960177" y="2788514"/>
            <a:ext cx="807515" cy="3289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11327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err="1">
                <a:solidFill>
                  <a:srgbClr val="002060"/>
                </a:solidFill>
                <a:latin typeface="Inter Tight SemiBold" pitchFamily="2" charset="0"/>
                <a:ea typeface="Inter Tight SemiBold" pitchFamily="2" charset="0"/>
                <a:cs typeface="Inter Tight SemiBold" pitchFamily="2" charset="0"/>
              </a:rPr>
              <a:t>Citeseer</a:t>
            </a:r>
            <a:r>
              <a:rPr lang="en-US" sz="3200" dirty="0">
                <a:solidFill>
                  <a:srgbClr val="002060"/>
                </a:solidFill>
                <a:latin typeface="Inter Tight SemiBold" pitchFamily="2" charset="0"/>
                <a:ea typeface="Inter Tight SemiBold" pitchFamily="2" charset="0"/>
                <a:cs typeface="Inter Tight SemiBold" pitchFamily="2" charset="0"/>
              </a:rPr>
              <a:t> Dataset , L2=5</a:t>
            </a:r>
          </a:p>
        </p:txBody>
      </p: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2C13CD59-3AB0-5634-23A6-B7F916320581}"/>
                  </a:ext>
                </a:extLst>
              </p:cNvPr>
              <p:cNvSpPr txBox="1"/>
              <p:nvPr/>
            </p:nvSpPr>
            <p:spPr>
              <a:xfrm>
                <a:off x="480140" y="1188980"/>
                <a:ext cx="4301171" cy="3208892"/>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r>
                  <a:rPr lang="en-US" u="sng" dirty="0">
                    <a:solidFill>
                      <a:schemeClr val="tx1"/>
                    </a:solidFill>
                    <a:latin typeface="Inter Tight" pitchFamily="2" charset="0"/>
                    <a:ea typeface="Inter Tight" pitchFamily="2" charset="0"/>
                    <a:cs typeface="Inter Tight" pitchFamily="2" charset="0"/>
                  </a:rPr>
                  <a:t>Hyperparameters:</a:t>
                </a: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𝑑</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𝐸𝑚𝑏𝑒𝑑𝑑𝑖𝑛𝑔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𝑑𝑖𝑚𝑒𝑛𝑠𝑖𝑜𝑛</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𝑒𝑛𝑐𝑜𝑑𝑒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r>
                      <a:rPr lang="en-US" i="1" dirty="0" smtClean="0">
                        <a:solidFill>
                          <a:schemeClr val="tx1"/>
                        </a:solidFill>
                        <a:latin typeface="Cambria Math" panose="02040503050406030204" pitchFamily="18" charset="0"/>
                        <a:ea typeface="Inter Tight" pitchFamily="2" charset="0"/>
                        <a:cs typeface="Inter Tight" pitchFamily="2" charset="0"/>
                      </a:rPr>
                      <m:t> </m:t>
                    </m:r>
                  </m:oMath>
                </a14:m>
                <a:r>
                  <a:rPr lang="en-US" dirty="0">
                    <a:solidFill>
                      <a:schemeClr val="tx1"/>
                    </a:solidFill>
                    <a:latin typeface="Inter Tight" pitchFamily="2" charset="0"/>
                    <a:ea typeface="Inter Tight" pitchFamily="2" charset="0"/>
                    <a:cs typeface="Inter Tight" pitchFamily="2" charset="0"/>
                  </a:rPr>
                  <a:t>= </a:t>
                </a:r>
                <a14:m>
                  <m:oMath xmlns:m="http://schemas.openxmlformats.org/officeDocument/2006/math">
                    <m:r>
                      <a:rPr lang="en-US" i="1" dirty="0" smtClean="0">
                        <a:solidFill>
                          <a:srgbClr val="FF0000"/>
                        </a:solidFill>
                        <a:latin typeface="Cambria Math" panose="02040503050406030204" pitchFamily="18" charset="0"/>
                        <a:ea typeface="Inter Tight" pitchFamily="2" charset="0"/>
                        <a:cs typeface="Inter Tight" pitchFamily="2" charset="0"/>
                      </a:rPr>
                      <m:t>8</m:t>
                    </m:r>
                  </m:oMath>
                </a14:m>
                <a:r>
                  <a:rPr lang="en-US" dirty="0">
                    <a:solidFill>
                      <a:schemeClr val="tx1"/>
                    </a:solidFill>
                    <a:latin typeface="Inter Tight" pitchFamily="2" charset="0"/>
                    <a:ea typeface="Inter Tight" pitchFamily="2" charset="0"/>
                    <a:cs typeface="Inter Tight" pitchFamily="2" charset="0"/>
                  </a:rPr>
                  <a:t>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𝑒𝑛𝑐𝑜𝑑𝑒𝑟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𝑑𝑒𝑐𝑜𝑑𝑒</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𝑟</m:t>
                            </m:r>
                          </m:e>
                          <m:sub>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sub>
                        </m:sSub>
                      </m:sub>
                    </m:sSub>
                  </m:oMath>
                </a14:m>
                <a:r>
                  <a:rPr lang="en-US" dirty="0">
                    <a:solidFill>
                      <a:schemeClr val="tx1"/>
                    </a:solidFill>
                    <a:latin typeface="Inter Tight" pitchFamily="2" charset="0"/>
                    <a:ea typeface="Inter Tight" pitchFamily="2" charset="0"/>
                    <a:cs typeface="Inter Tight" pitchFamily="2" charset="0"/>
                  </a:rPr>
                  <a:t>=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2</m:t>
                    </m:r>
                  </m:oMath>
                </a14:m>
                <a:r>
                  <a:rPr lang="en-US" dirty="0">
                    <a:solidFill>
                      <a:schemeClr val="tx1"/>
                    </a:solidFill>
                    <a:latin typeface="Inter Tight" pitchFamily="2" charset="0"/>
                    <a:ea typeface="Inter Tight" pitchFamily="2" charset="0"/>
                    <a:cs typeface="Inter Tight" pitchFamily="2" charset="0"/>
                  </a:rPr>
                  <a:t> </a:t>
                </a: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𝑑𝑒𝑐𝑜𝑑𝑒𝑟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𝑙𝑎𝑦𝑒𝑟𝑠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𝐿</m:t>
                    </m:r>
                    <m:r>
                      <a:rPr lang="en-US" i="1" dirty="0" smtClean="0">
                        <a:solidFill>
                          <a:schemeClr val="tx1"/>
                        </a:solidFill>
                        <a:latin typeface="Cambria Math" panose="02040503050406030204" pitchFamily="18" charset="0"/>
                        <a:ea typeface="Inter Tight" pitchFamily="2" charset="0"/>
                        <a:cs typeface="Inter Tight" pitchFamily="2" charset="0"/>
                      </a:rPr>
                      <m:t>2</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b="0" i="1" dirty="0" smtClean="0">
                        <a:solidFill>
                          <a:schemeClr val="bg1"/>
                        </a:solidFill>
                        <a:latin typeface="Cambria Math" panose="02040503050406030204" pitchFamily="18" charset="0"/>
                        <a:ea typeface="Inter Tight" pitchFamily="2" charset="0"/>
                        <a:cs typeface="Inter Tight" pitchFamily="2" charset="0"/>
                      </a:rPr>
                      <m:t>5</m:t>
                    </m:r>
                    <m:r>
                      <a:rPr lang="en-US" b="0"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𝑛𝑒𝑖𝑔</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𝑏𝑜𝑟𝑠</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𝑖𝑛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𝑒𝑔𝑜</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𝑔𝑟𝑎𝑝</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𝑖𝑡𝑒𝑟</m:t>
                        </m:r>
                        <m:r>
                          <a:rPr lang="en-US" i="1" dirty="0" smtClean="0">
                            <a:solidFill>
                              <a:schemeClr val="tx1"/>
                            </a:solidFill>
                            <a:latin typeface="Cambria Math" panose="02040503050406030204" pitchFamily="18" charset="0"/>
                            <a:ea typeface="Inter Tight" pitchFamily="2" charset="0"/>
                            <a:cs typeface="Inter Tight" pitchFamily="2" charset="0"/>
                          </a:rPr>
                          <m:t> </m:t>
                        </m:r>
                      </m:sub>
                    </m:sSub>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50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𝑁𝑢𝑚𝑏𝑒𝑟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𝑒𝑥𝑝𝑒𝑟𝑖𝑚𝑒𝑛𝑡𝑠</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𝑟𝑜𝑢𝑛𝑑𝑠</m:t>
                    </m:r>
                    <m:r>
                      <a:rPr lang="en-US" i="1" dirty="0" smtClean="0">
                        <a:solidFill>
                          <a:schemeClr val="tx1"/>
                        </a:solidFill>
                        <a:latin typeface="Cambria Math" panose="02040503050406030204" pitchFamily="18" charset="0"/>
                        <a:ea typeface="Inter Tight" pitchFamily="2" charset="0"/>
                        <a:cs typeface="Inter Tight" pitchFamily="2" charset="0"/>
                      </a:rPr>
                      <m:t>) </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𝐹𝑟</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30</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𝑓𝑟𝑎𝑐𝑡𝑖𝑜𝑛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𝑜𝑓</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𝑜𝑚𝑖𝑡𝑡𝑒𝑑</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𝑛𝑜𝑑𝑒𝑠</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𝑇𝑟</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95</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𝑇</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𝑙𝑖𝑛𝑘</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𝑝𝑟𝑒𝑑𝑖𝑐𝑡𝑖𝑜𝑛</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𝑡</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𝑟𝑒𝑠</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𝑜𝑙𝑑</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𝑃𝑒𝑎</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𝑘</m:t>
                        </m:r>
                      </m:e>
                      <m:sub>
                        <m:r>
                          <a:rPr lang="en-US" i="1" dirty="0" smtClean="0">
                            <a:solidFill>
                              <a:schemeClr val="tx1"/>
                            </a:solidFill>
                            <a:latin typeface="Cambria Math" panose="02040503050406030204" pitchFamily="18" charset="0"/>
                            <a:ea typeface="Inter Tight" pitchFamily="2" charset="0"/>
                            <a:cs typeface="Inter Tight" pitchFamily="2" charset="0"/>
                          </a:rPr>
                          <m:t>𝑙𝑟</m:t>
                        </m:r>
                      </m:sub>
                    </m:sSub>
                  </m:oMath>
                </a14:m>
                <a:r>
                  <a:rPr lang="en-US" dirty="0">
                    <a:solidFill>
                      <a:schemeClr val="tx1"/>
                    </a:solidFill>
                    <a:latin typeface="Inter Tight" pitchFamily="2" charset="0"/>
                    <a:ea typeface="Inter Tight" pitchFamily="2" charset="0"/>
                    <a:cs typeface="Inter Tight" pitchFamily="2" charset="0"/>
                  </a:rPr>
                  <a:t>—</a:t>
                </a:r>
                <a14:m>
                  <m:oMath xmlns:m="http://schemas.openxmlformats.org/officeDocument/2006/math">
                    <m:r>
                      <a:rPr lang="en-US" b="0" i="0"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b="0"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4</m:t>
                        </m:r>
                      </m:sup>
                    </m:sSup>
                  </m:oMath>
                </a14:m>
                <a:endParaRPr lang="en-US" b="0"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𝑒𝑛𝑑</m:t>
                    </m:r>
                    <m:r>
                      <a:rPr lang="en-US" i="1" dirty="0" smtClean="0">
                        <a:solidFill>
                          <a:schemeClr val="tx1"/>
                        </a:solidFill>
                        <a:latin typeface="Cambria Math" panose="02040503050406030204" pitchFamily="18" charset="0"/>
                        <a:ea typeface="Inter Tight" pitchFamily="2" charset="0"/>
                        <a:cs typeface="Inter Tight" pitchFamily="2" charset="0"/>
                      </a:rPr>
                      <m:t>_</m:t>
                    </m:r>
                    <m:r>
                      <a:rPr lang="en-US" i="1" dirty="0" smtClean="0">
                        <a:solidFill>
                          <a:schemeClr val="tx1"/>
                        </a:solidFill>
                        <a:latin typeface="Cambria Math" panose="02040503050406030204" pitchFamily="18" charset="0"/>
                        <a:ea typeface="Inter Tight" pitchFamily="2" charset="0"/>
                        <a:cs typeface="Inter Tight" pitchFamily="2" charset="0"/>
                      </a:rPr>
                      <m:t>𝑙𝑟</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m:t>
                    </m:r>
                    <m:r>
                      <a:rPr lang="en-US" i="1" dirty="0" smtClean="0">
                        <a:solidFill>
                          <a:schemeClr val="tx1"/>
                        </a:solidFill>
                        <a:latin typeface="Cambria Math" panose="02040503050406030204" pitchFamily="18" charset="0"/>
                        <a:ea typeface="Inter Tight" pitchFamily="2" charset="0"/>
                        <a:cs typeface="Inter Tight" pitchFamily="2" charset="0"/>
                      </a:rPr>
                      <m:t> × </m:t>
                    </m:r>
                    <m:sSup>
                      <m:sSupPr>
                        <m:ctrlPr>
                          <a:rPr lang="en-US" i="1" dirty="0" smtClean="0">
                            <a:solidFill>
                              <a:schemeClr val="tx1"/>
                            </a:solidFill>
                            <a:latin typeface="Cambria Math" panose="02040503050406030204" pitchFamily="18" charset="0"/>
                            <a:ea typeface="Inter Tight" pitchFamily="2" charset="0"/>
                            <a:cs typeface="Inter Tight" pitchFamily="2" charset="0"/>
                          </a:rPr>
                        </m:ctrlPr>
                      </m:sSupPr>
                      <m:e>
                        <m:r>
                          <a:rPr lang="en-US" i="1" dirty="0" smtClean="0">
                            <a:solidFill>
                              <a:schemeClr val="tx1"/>
                            </a:solidFill>
                            <a:latin typeface="Cambria Math" panose="02040503050406030204" pitchFamily="18" charset="0"/>
                            <a:ea typeface="Inter Tight" pitchFamily="2" charset="0"/>
                            <a:cs typeface="Inter Tight" pitchFamily="2" charset="0"/>
                          </a:rPr>
                          <m:t>10</m:t>
                        </m:r>
                      </m:e>
                      <m:sup>
                        <m:r>
                          <a:rPr lang="en-US" b="0" i="1" dirty="0" smtClean="0">
                            <a:solidFill>
                              <a:schemeClr val="tx1"/>
                            </a:solidFill>
                            <a:latin typeface="Cambria Math" panose="02040503050406030204" pitchFamily="18" charset="0"/>
                            <a:ea typeface="Inter Tight" pitchFamily="2" charset="0"/>
                            <a:cs typeface="Inter Tight" pitchFamily="2" charset="0"/>
                          </a:rPr>
                          <m:t>−</m:t>
                        </m:r>
                        <m:r>
                          <a:rPr lang="en-US" b="0" i="1" dirty="0" smtClean="0">
                            <a:solidFill>
                              <a:schemeClr val="tx1"/>
                            </a:solidFill>
                            <a:latin typeface="Cambria Math" panose="02040503050406030204" pitchFamily="18" charset="0"/>
                            <a:ea typeface="Inter Tight" pitchFamily="2" charset="0"/>
                            <a:cs typeface="Inter Tight" pitchFamily="2" charset="0"/>
                          </a:rPr>
                          <m:t>9</m:t>
                        </m:r>
                      </m:sup>
                    </m:sSup>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𝐿𝑒𝑎𝑟𝑛𝑖𝑛𝑔</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𝐵𝑎𝑡𝑐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𝑠𝑖𝑧𝑒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64</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𝐷𝑟𝑜𝑝𝑜𝑢𝑡</m:t>
                    </m:r>
                    <m:r>
                      <a:rPr lang="en-US" i="1" dirty="0" smtClean="0">
                        <a:solidFill>
                          <a:schemeClr val="tx1"/>
                        </a:solidFill>
                        <a:latin typeface="Cambria Math" panose="02040503050406030204" pitchFamily="18" charset="0"/>
                        <a:ea typeface="Inter Tight" pitchFamily="2" charset="0"/>
                        <a:cs typeface="Inter Tight" pitchFamily="2" charset="0"/>
                      </a:rPr>
                      <m:t> </m:t>
                    </m:r>
                    <m:r>
                      <a:rPr lang="en-US" i="1" dirty="0" smtClean="0">
                        <a:solidFill>
                          <a:schemeClr val="tx1"/>
                        </a:solidFill>
                        <a:latin typeface="Cambria Math" panose="02040503050406030204" pitchFamily="18" charset="0"/>
                        <a:ea typeface="Inter Tight" pitchFamily="2" charset="0"/>
                        <a:cs typeface="Inter Tight" pitchFamily="2" charset="0"/>
                      </a:rPr>
                      <m:t>𝑟𝑎𝑡𝑒</m:t>
                    </m:r>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0</m:t>
                    </m:r>
                    <m:r>
                      <a:rPr lang="en-US" i="1" dirty="0" smtClean="0">
                        <a:solidFill>
                          <a:schemeClr val="tx1"/>
                        </a:solidFill>
                        <a:latin typeface="Cambria Math" panose="02040503050406030204" pitchFamily="18" charset="0"/>
                        <a:ea typeface="Inter Tight" pitchFamily="2" charset="0"/>
                        <a:cs typeface="Inter Tight" pitchFamily="2" charset="0"/>
                      </a:rPr>
                      <m:t>.</m:t>
                    </m:r>
                    <m:r>
                      <a:rPr lang="en-US" i="1" dirty="0" smtClean="0">
                        <a:solidFill>
                          <a:schemeClr val="tx1"/>
                        </a:solidFill>
                        <a:latin typeface="Cambria Math" panose="02040503050406030204" pitchFamily="18" charset="0"/>
                        <a:ea typeface="Inter Tight" pitchFamily="2" charset="0"/>
                        <a:cs typeface="Inter Tight" pitchFamily="2" charset="0"/>
                      </a:rPr>
                      <m:t>5</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r>
                      <a:rPr lang="en-US" i="1" dirty="0" smtClean="0">
                        <a:solidFill>
                          <a:schemeClr val="tx1"/>
                        </a:solidFill>
                        <a:latin typeface="Cambria Math" panose="02040503050406030204" pitchFamily="18" charset="0"/>
                        <a:ea typeface="Inter Tight" pitchFamily="2" charset="0"/>
                        <a:cs typeface="Inter Tight" pitchFamily="2" charset="0"/>
                      </a:rPr>
                      <m:t>𝑁𝑢</m:t>
                    </m:r>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𝑚</m:t>
                        </m:r>
                      </m:e>
                      <m:sub>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𝑒𝑎𝑑𝑠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8</m:t>
                    </m:r>
                    <m:r>
                      <a:rPr lang="en-US" i="1" dirty="0" smtClean="0">
                        <a:solidFill>
                          <a:schemeClr val="tx1"/>
                        </a:solidFill>
                        <a:latin typeface="Cambria Math" panose="02040503050406030204" pitchFamily="18" charset="0"/>
                        <a:ea typeface="Inter Tight" pitchFamily="2" charset="0"/>
                        <a:cs typeface="Inter Tight" pitchFamily="2" charset="0"/>
                      </a:rPr>
                      <m:t>.</m:t>
                    </m:r>
                  </m:oMath>
                </a14:m>
                <a:endParaRPr lang="en-US" dirty="0">
                  <a:solidFill>
                    <a:schemeClr val="tx1"/>
                  </a:solidFill>
                  <a:latin typeface="Inter Tight" pitchFamily="2" charset="0"/>
                  <a:ea typeface="Inter Tight" pitchFamily="2" charset="0"/>
                  <a:cs typeface="Inter Tight" pitchFamily="2" charset="0"/>
                </a:endParaRPr>
              </a:p>
              <a:p>
                <a:pPr marL="171450" indent="-171450">
                  <a:buClr>
                    <a:schemeClr val="tx1"/>
                  </a:buClr>
                  <a:buFont typeface="Wingdings" panose="05000000000000000000" pitchFamily="2" charset="2"/>
                  <a:buChar char="Ø"/>
                </a:pPr>
                <a14:m>
                  <m:oMath xmlns:m="http://schemas.openxmlformats.org/officeDocument/2006/math">
                    <m:sSub>
                      <m:sSubPr>
                        <m:ctrlPr>
                          <a:rPr lang="en-US" i="1" dirty="0" smtClean="0">
                            <a:solidFill>
                              <a:schemeClr val="tx1"/>
                            </a:solidFill>
                            <a:latin typeface="Cambria Math" panose="02040503050406030204" pitchFamily="18" charset="0"/>
                            <a:ea typeface="Inter Tight" pitchFamily="2" charset="0"/>
                            <a:cs typeface="Inter Tight" pitchFamily="2" charset="0"/>
                          </a:rPr>
                        </m:ctrlPr>
                      </m:sSubPr>
                      <m:e>
                        <m:r>
                          <a:rPr lang="en-US" i="1" dirty="0" smtClean="0">
                            <a:solidFill>
                              <a:schemeClr val="tx1"/>
                            </a:solidFill>
                            <a:latin typeface="Cambria Math" panose="02040503050406030204" pitchFamily="18" charset="0"/>
                            <a:ea typeface="Inter Tight" pitchFamily="2" charset="0"/>
                            <a:cs typeface="Inter Tight" pitchFamily="2" charset="0"/>
                          </a:rPr>
                          <m:t>𝑁</m:t>
                        </m:r>
                      </m:e>
                      <m:sub>
                        <m:r>
                          <a:rPr lang="en-US" i="1" dirty="0" smtClean="0">
                            <a:solidFill>
                              <a:schemeClr val="tx1"/>
                            </a:solidFill>
                            <a:latin typeface="Cambria Math" panose="02040503050406030204" pitchFamily="18" charset="0"/>
                            <a:ea typeface="Inter Tight" pitchFamily="2" charset="0"/>
                            <a:cs typeface="Inter Tight" pitchFamily="2" charset="0"/>
                          </a:rPr>
                          <m:t>𝑒𝑝𝑜𝑐</m:t>
                        </m:r>
                        <m:r>
                          <a:rPr lang="en-US" i="1" dirty="0" smtClean="0">
                            <a:solidFill>
                              <a:schemeClr val="tx1"/>
                            </a:solidFill>
                            <a:latin typeface="Cambria Math" panose="02040503050406030204" pitchFamily="18" charset="0"/>
                            <a:ea typeface="Inter Tight" pitchFamily="2" charset="0"/>
                            <a:cs typeface="Inter Tight" pitchFamily="2" charset="0"/>
                          </a:rPr>
                          <m:t>h</m:t>
                        </m:r>
                        <m:r>
                          <a:rPr lang="en-US" i="1" dirty="0" smtClean="0">
                            <a:solidFill>
                              <a:schemeClr val="tx1"/>
                            </a:solidFill>
                            <a:latin typeface="Cambria Math" panose="02040503050406030204" pitchFamily="18" charset="0"/>
                            <a:ea typeface="Inter Tight" pitchFamily="2" charset="0"/>
                            <a:cs typeface="Inter Tight" pitchFamily="2" charset="0"/>
                          </a:rPr>
                          <m:t>𝑠</m:t>
                        </m:r>
                      </m:sub>
                    </m:sSub>
                    <m:r>
                      <a:rPr lang="en-US" i="1" dirty="0" smtClean="0">
                        <a:solidFill>
                          <a:schemeClr val="tx1"/>
                        </a:solidFill>
                        <a:latin typeface="Cambria Math" panose="02040503050406030204" pitchFamily="18" charset="0"/>
                        <a:ea typeface="Inter Tight" pitchFamily="2" charset="0"/>
                        <a:cs typeface="Inter Tight" pitchFamily="2" charset="0"/>
                      </a:rPr>
                      <m:t> = </m:t>
                    </m:r>
                    <m:r>
                      <a:rPr lang="en-US" i="1" dirty="0" smtClean="0">
                        <a:solidFill>
                          <a:schemeClr val="tx1"/>
                        </a:solidFill>
                        <a:latin typeface="Cambria Math" panose="02040503050406030204" pitchFamily="18" charset="0"/>
                        <a:ea typeface="Inter Tight" pitchFamily="2" charset="0"/>
                        <a:cs typeface="Inter Tight" pitchFamily="2" charset="0"/>
                      </a:rPr>
                      <m:t>1000</m:t>
                    </m:r>
                  </m:oMath>
                </a14:m>
                <a:r>
                  <a:rPr lang="en-US" dirty="0">
                    <a:solidFill>
                      <a:schemeClr val="tx1"/>
                    </a:solidFill>
                    <a:latin typeface="Inter Tight" pitchFamily="2" charset="0"/>
                    <a:ea typeface="Inter Tight" pitchFamily="2" charset="0"/>
                    <a:cs typeface="Inter Tight" pitchFamily="2" charset="0"/>
                  </a:rPr>
                  <a:t>.</a:t>
                </a:r>
              </a:p>
            </p:txBody>
          </p:sp>
        </mc:Choice>
        <mc:Fallback xmlns="">
          <p:sp>
            <p:nvSpPr>
              <p:cNvPr id="9" name="תיבת טקסט 8">
                <a:extLst>
                  <a:ext uri="{FF2B5EF4-FFF2-40B4-BE49-F238E27FC236}">
                    <a16:creationId xmlns:a16="http://schemas.microsoft.com/office/drawing/2014/main" id="{2C13CD59-3AB0-5634-23A6-B7F916320581}"/>
                  </a:ext>
                </a:extLst>
              </p:cNvPr>
              <p:cNvSpPr txBox="1">
                <a:spLocks noRot="1" noChangeAspect="1" noMove="1" noResize="1" noEditPoints="1" noAdjustHandles="1" noChangeArrowheads="1" noChangeShapeType="1" noTextEdit="1"/>
              </p:cNvSpPr>
              <p:nvPr/>
            </p:nvSpPr>
            <p:spPr>
              <a:xfrm>
                <a:off x="480140" y="1188980"/>
                <a:ext cx="4301171" cy="3208892"/>
              </a:xfrm>
              <a:prstGeom prst="rect">
                <a:avLst/>
              </a:prstGeom>
              <a:blipFill>
                <a:blip r:embed="rId3"/>
                <a:stretch>
                  <a:fillRect l="-426" t="-570" r="-1277" b="-380"/>
                </a:stretch>
              </a:blipFill>
            </p:spPr>
            <p:txBody>
              <a:bodyPr/>
              <a:lstStyle/>
              <a:p>
                <a:r>
                  <a:rPr lang="he-IL">
                    <a:noFill/>
                  </a:rPr>
                  <a:t> </a:t>
                </a:r>
              </a:p>
            </p:txBody>
          </p:sp>
        </mc:Fallback>
      </mc:AlternateContent>
      <p:pic>
        <p:nvPicPr>
          <p:cNvPr id="3" name="תמונה 2">
            <a:extLst>
              <a:ext uri="{FF2B5EF4-FFF2-40B4-BE49-F238E27FC236}">
                <a16:creationId xmlns:a16="http://schemas.microsoft.com/office/drawing/2014/main" id="{D288890B-9CEB-9752-495D-4A87E4F60025}"/>
              </a:ext>
            </a:extLst>
          </p:cNvPr>
          <p:cNvPicPr>
            <a:picLocks noChangeAspect="1"/>
          </p:cNvPicPr>
          <p:nvPr/>
        </p:nvPicPr>
        <p:blipFill>
          <a:blip r:embed="rId4"/>
          <a:stretch>
            <a:fillRect/>
          </a:stretch>
        </p:blipFill>
        <p:spPr>
          <a:xfrm>
            <a:off x="4781311" y="1265450"/>
            <a:ext cx="4112211" cy="3256200"/>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71417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715100" y="535000"/>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err="1">
                <a:solidFill>
                  <a:srgbClr val="002060"/>
                </a:solidFill>
                <a:latin typeface="Inter Tight SemiBold" pitchFamily="2" charset="0"/>
                <a:ea typeface="Inter Tight SemiBold" pitchFamily="2" charset="0"/>
                <a:cs typeface="Inter Tight SemiBold" pitchFamily="2" charset="0"/>
              </a:rPr>
              <a:t>Citeseer</a:t>
            </a:r>
            <a:r>
              <a:rPr lang="en-US" sz="3200" dirty="0">
                <a:solidFill>
                  <a:srgbClr val="002060"/>
                </a:solidFill>
                <a:latin typeface="Inter Tight SemiBold" pitchFamily="2" charset="0"/>
                <a:ea typeface="Inter Tight SemiBold" pitchFamily="2" charset="0"/>
                <a:cs typeface="Inter Tight SemiBold" pitchFamily="2" charset="0"/>
              </a:rPr>
              <a:t> Dataset , L2=5</a:t>
            </a:r>
          </a:p>
        </p:txBody>
      </p:sp>
      <p:pic>
        <p:nvPicPr>
          <p:cNvPr id="3" name="תמונה 2">
            <a:extLst>
              <a:ext uri="{FF2B5EF4-FFF2-40B4-BE49-F238E27FC236}">
                <a16:creationId xmlns:a16="http://schemas.microsoft.com/office/drawing/2014/main" id="{3255CFD7-D509-7B0F-B580-B6F1539ADB56}"/>
              </a:ext>
            </a:extLst>
          </p:cNvPr>
          <p:cNvPicPr>
            <a:picLocks noChangeAspect="1"/>
          </p:cNvPicPr>
          <p:nvPr/>
        </p:nvPicPr>
        <p:blipFill>
          <a:blip r:embed="rId3"/>
          <a:stretch>
            <a:fillRect/>
          </a:stretch>
        </p:blipFill>
        <p:spPr>
          <a:xfrm>
            <a:off x="165213" y="1683886"/>
            <a:ext cx="3001026" cy="2376323"/>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תמונה 6">
            <a:extLst>
              <a:ext uri="{FF2B5EF4-FFF2-40B4-BE49-F238E27FC236}">
                <a16:creationId xmlns:a16="http://schemas.microsoft.com/office/drawing/2014/main" id="{365EE6C6-8DEB-C6F9-5374-247D41054689}"/>
              </a:ext>
            </a:extLst>
          </p:cNvPr>
          <p:cNvPicPr>
            <a:picLocks noChangeAspect="1"/>
          </p:cNvPicPr>
          <p:nvPr/>
        </p:nvPicPr>
        <p:blipFill>
          <a:blip r:embed="rId4"/>
          <a:stretch>
            <a:fillRect/>
          </a:stretch>
        </p:blipFill>
        <p:spPr>
          <a:xfrm>
            <a:off x="3333666" y="2295002"/>
            <a:ext cx="5645121" cy="1315368"/>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חץ: ימינה 4">
            <a:extLst>
              <a:ext uri="{FF2B5EF4-FFF2-40B4-BE49-F238E27FC236}">
                <a16:creationId xmlns:a16="http://schemas.microsoft.com/office/drawing/2014/main" id="{A74A08B4-F0C6-4133-56BB-32CE1335DA6D}"/>
              </a:ext>
            </a:extLst>
          </p:cNvPr>
          <p:cNvSpPr/>
          <p:nvPr/>
        </p:nvSpPr>
        <p:spPr>
          <a:xfrm>
            <a:off x="2809651" y="2762751"/>
            <a:ext cx="807515" cy="3289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40987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649224" y="279676"/>
            <a:ext cx="7713900" cy="66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3200" dirty="0">
                <a:solidFill>
                  <a:srgbClr val="002060"/>
                </a:solidFill>
                <a:latin typeface="Inter Tight SemiBold" pitchFamily="2" charset="0"/>
                <a:ea typeface="Inter Tight SemiBold" pitchFamily="2" charset="0"/>
                <a:cs typeface="Inter Tight SemiBold" pitchFamily="2" charset="0"/>
              </a:rPr>
              <a:t>System Demonstration</a:t>
            </a:r>
          </a:p>
        </p:txBody>
      </p:sp>
      <p:sp>
        <p:nvSpPr>
          <p:cNvPr id="9" name="תיבת טקסט 8">
            <a:extLst>
              <a:ext uri="{FF2B5EF4-FFF2-40B4-BE49-F238E27FC236}">
                <a16:creationId xmlns:a16="http://schemas.microsoft.com/office/drawing/2014/main" id="{2C13CD59-3AB0-5634-23A6-B7F916320581}"/>
              </a:ext>
            </a:extLst>
          </p:cNvPr>
          <p:cNvSpPr txBox="1"/>
          <p:nvPr/>
        </p:nvSpPr>
        <p:spPr>
          <a:xfrm>
            <a:off x="649224" y="1191589"/>
            <a:ext cx="7845552" cy="307777"/>
          </a:xfrm>
          <a:prstGeom prst="rect">
            <a:avLst/>
          </a:prstGeom>
          <a:noFill/>
        </p:spPr>
        <p:txBody>
          <a:bodyPr wrap="square">
            <a:spAutoFit/>
          </a:bodyPr>
          <a:lstStyle/>
          <a:p>
            <a:pPr>
              <a:buClr>
                <a:schemeClr val="tx1"/>
              </a:buClr>
            </a:pPr>
            <a:r>
              <a:rPr lang="en-US" dirty="0">
                <a:solidFill>
                  <a:schemeClr val="tx1"/>
                </a:solidFill>
                <a:latin typeface="Inter Tight" pitchFamily="2" charset="0"/>
                <a:ea typeface="Inter Tight" pitchFamily="2" charset="0"/>
                <a:cs typeface="Inter Tight" pitchFamily="2" charset="0"/>
              </a:rPr>
              <a:t> </a:t>
            </a:r>
          </a:p>
        </p:txBody>
      </p:sp>
      <p:pic>
        <p:nvPicPr>
          <p:cNvPr id="2" name="presentation">
            <a:hlinkClick r:id="" action="ppaction://media"/>
            <a:extLst>
              <a:ext uri="{FF2B5EF4-FFF2-40B4-BE49-F238E27FC236}">
                <a16:creationId xmlns:a16="http://schemas.microsoft.com/office/drawing/2014/main" id="{29B164C1-76D7-3367-6387-78F57A34A1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4854" y="852541"/>
            <a:ext cx="7045665" cy="4122058"/>
          </a:xfrm>
          <a:prstGeom prst="roundRect">
            <a:avLst>
              <a:gd name="adj" fmla="val 5439"/>
            </a:avLst>
          </a:prstGeom>
          <a:ln>
            <a:noFill/>
          </a:ln>
          <a:effectLst>
            <a:innerShdw blurRad="114300" dist="50800">
              <a:srgbClr val="000000">
                <a:alpha val="0"/>
              </a:srgb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7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4"/>
          <p:cNvSpPr txBox="1">
            <a:spLocks noGrp="1"/>
          </p:cNvSpPr>
          <p:nvPr>
            <p:ph type="title"/>
          </p:nvPr>
        </p:nvSpPr>
        <p:spPr>
          <a:xfrm>
            <a:off x="597447" y="383697"/>
            <a:ext cx="7713900" cy="664200"/>
          </a:xfrm>
          <a:prstGeom prst="rect">
            <a:avLst/>
          </a:prstGeom>
        </p:spPr>
        <p:txBody>
          <a:bodyPr spcFirstLastPara="1" wrap="square" lIns="91425" tIns="91425" rIns="91425" bIns="91425" anchor="t" anchorCtr="0">
            <a:noAutofit/>
          </a:bodyPr>
          <a:lstStyle/>
          <a:p>
            <a:r>
              <a:rPr lang="en-US" sz="2800" b="0" dirty="0">
                <a:latin typeface="Inter Tight SemiBold" pitchFamily="2" charset="0"/>
                <a:ea typeface="Inter Tight SemiBold" pitchFamily="2" charset="0"/>
                <a:cs typeface="Inter Tight SemiBold" pitchFamily="2" charset="0"/>
              </a:rPr>
              <a:t>Unit tests</a:t>
            </a:r>
            <a:endParaRPr lang="en-US" sz="2800" dirty="0">
              <a:latin typeface="Inter Tight SemiBold" pitchFamily="2" charset="0"/>
              <a:ea typeface="Inter Tight SemiBold" pitchFamily="2" charset="0"/>
              <a:cs typeface="Inter Tight SemiBold" pitchFamily="2" charset="0"/>
            </a:endParaRPr>
          </a:p>
        </p:txBody>
      </p:sp>
      <p:pic>
        <p:nvPicPr>
          <p:cNvPr id="6" name="תמונה 5">
            <a:extLst>
              <a:ext uri="{FF2B5EF4-FFF2-40B4-BE49-F238E27FC236}">
                <a16:creationId xmlns:a16="http://schemas.microsoft.com/office/drawing/2014/main" id="{0F3A768B-F59A-1983-8D83-4B75D354C4AD}"/>
              </a:ext>
            </a:extLst>
          </p:cNvPr>
          <p:cNvPicPr>
            <a:picLocks noChangeAspect="1"/>
          </p:cNvPicPr>
          <p:nvPr/>
        </p:nvPicPr>
        <p:blipFill>
          <a:blip r:embed="rId3"/>
          <a:stretch>
            <a:fillRect/>
          </a:stretch>
        </p:blipFill>
        <p:spPr>
          <a:xfrm>
            <a:off x="2472266" y="514773"/>
            <a:ext cx="5485199" cy="4364567"/>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294864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2060"/>
                </a:solidFill>
                <a:latin typeface="Inter Tight" pitchFamily="2" charset="0"/>
                <a:ea typeface="Inter Tight" pitchFamily="2" charset="0"/>
                <a:cs typeface="Inter Tight" pitchFamily="2" charset="0"/>
              </a:rPr>
              <a:t>Manipulated citations</a:t>
            </a:r>
            <a:endParaRPr dirty="0">
              <a:solidFill>
                <a:srgbClr val="002060"/>
              </a:solidFill>
              <a:latin typeface="Inter Tight" pitchFamily="2" charset="0"/>
              <a:ea typeface="Inter Tight" pitchFamily="2" charset="0"/>
              <a:cs typeface="Inter Tight" pitchFamily="2" charset="0"/>
            </a:endParaRPr>
          </a:p>
        </p:txBody>
      </p:sp>
      <p:sp>
        <p:nvSpPr>
          <p:cNvPr id="250" name="Google Shape;250;p27"/>
          <p:cNvSpPr/>
          <p:nvPr/>
        </p:nvSpPr>
        <p:spPr>
          <a:xfrm>
            <a:off x="7560325" y="78231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7692325" y="6874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תיבת טקסט 2">
            <a:extLst>
              <a:ext uri="{FF2B5EF4-FFF2-40B4-BE49-F238E27FC236}">
                <a16:creationId xmlns:a16="http://schemas.microsoft.com/office/drawing/2014/main" id="{E4F1F0DE-A2A9-584F-C670-2558C69AEE63}"/>
              </a:ext>
            </a:extLst>
          </p:cNvPr>
          <p:cNvSpPr txBox="1"/>
          <p:nvPr/>
        </p:nvSpPr>
        <p:spPr>
          <a:xfrm>
            <a:off x="595347" y="1086213"/>
            <a:ext cx="7953306" cy="3693319"/>
          </a:xfrm>
          <a:prstGeom prst="rect">
            <a:avLst/>
          </a:prstGeom>
          <a:noFill/>
        </p:spPr>
        <p:txBody>
          <a:bodyPr wrap="square">
            <a:spAutoFit/>
          </a:bodyPr>
          <a:lstStyle/>
          <a:p>
            <a:pPr marL="285750" indent="-285750">
              <a:buClr>
                <a:schemeClr val="tx1"/>
              </a:buClr>
              <a:buFont typeface="Wingdings" panose="05000000000000000000" pitchFamily="2" charset="2"/>
              <a:buChar char="Ø"/>
            </a:pPr>
            <a:r>
              <a:rPr lang="en-US" sz="1800" dirty="0">
                <a:solidFill>
                  <a:srgbClr val="002060"/>
                </a:solidFill>
                <a:latin typeface="Inter Tight" pitchFamily="2" charset="0"/>
                <a:ea typeface="Inter Tight" pitchFamily="2" charset="0"/>
                <a:cs typeface="Inter Tight" pitchFamily="2" charset="0"/>
              </a:rPr>
              <a:t>Manipulated citations, a grave threat to academic integrity, involve the intentional inclusion of references in academic works for biased advantages, rather than for their genuine academic merit. </a:t>
            </a:r>
          </a:p>
          <a:p>
            <a:pPr marL="285750" indent="-285750">
              <a:buClr>
                <a:schemeClr val="tx1"/>
              </a:buClr>
              <a:buFont typeface="Wingdings" panose="05000000000000000000" pitchFamily="2" charset="2"/>
              <a:buChar char="Ø"/>
            </a:pPr>
            <a:endParaRPr lang="en-US" sz="1800" dirty="0">
              <a:solidFill>
                <a:srgbClr val="002060"/>
              </a:solidFill>
              <a:latin typeface="Inter Tight" pitchFamily="2" charset="0"/>
              <a:ea typeface="Inter Tight" pitchFamily="2" charset="0"/>
              <a:cs typeface="Inter Tight" pitchFamily="2" charset="0"/>
            </a:endParaRPr>
          </a:p>
          <a:p>
            <a:pPr marL="285750" indent="-285750">
              <a:buClr>
                <a:schemeClr val="tx1"/>
              </a:buClr>
              <a:buFont typeface="Wingdings" panose="05000000000000000000" pitchFamily="2" charset="2"/>
              <a:buChar char="Ø"/>
            </a:pPr>
            <a:r>
              <a:rPr lang="en-US" sz="1800" dirty="0">
                <a:solidFill>
                  <a:srgbClr val="002060"/>
                </a:solidFill>
                <a:latin typeface="Inter Tight" pitchFamily="2" charset="0"/>
                <a:ea typeface="Inter Tight" pitchFamily="2" charset="0"/>
                <a:cs typeface="Inter Tight" pitchFamily="2" charset="0"/>
              </a:rPr>
              <a:t>These citations do not support the author's arguments or provide relevant background information; their primary purpose is to inflate the citation count of the author artificially</a:t>
            </a:r>
          </a:p>
          <a:p>
            <a:pPr marL="285750" indent="-285750">
              <a:buClr>
                <a:schemeClr val="tx1"/>
              </a:buClr>
              <a:buFont typeface="Wingdings" panose="05000000000000000000" pitchFamily="2" charset="2"/>
              <a:buChar char="Ø"/>
            </a:pPr>
            <a:endParaRPr lang="en-US" sz="1800" dirty="0">
              <a:solidFill>
                <a:srgbClr val="002060"/>
              </a:solidFill>
              <a:latin typeface="Inter Tight" pitchFamily="2" charset="0"/>
              <a:ea typeface="Inter Tight" pitchFamily="2" charset="0"/>
              <a:cs typeface="Inter Tight" pitchFamily="2" charset="0"/>
            </a:endParaRPr>
          </a:p>
          <a:p>
            <a:pPr marL="285750" indent="-285750">
              <a:buClr>
                <a:schemeClr val="tx1"/>
              </a:buClr>
              <a:buFont typeface="Wingdings" panose="05000000000000000000" pitchFamily="2" charset="2"/>
              <a:buChar char="Ø"/>
            </a:pPr>
            <a:r>
              <a:rPr lang="en-US" sz="1800" dirty="0">
                <a:solidFill>
                  <a:srgbClr val="002060"/>
                </a:solidFill>
                <a:latin typeface="Inter Tight" pitchFamily="2" charset="0"/>
                <a:ea typeface="Inter Tight" pitchFamily="2" charset="0"/>
              </a:rPr>
              <a:t>As mentioned in the literature, more than 66% of references in a paper are unstable. </a:t>
            </a:r>
          </a:p>
          <a:p>
            <a:pPr marL="285750" indent="-285750">
              <a:buClr>
                <a:schemeClr val="tx1"/>
              </a:buClr>
              <a:buFont typeface="Wingdings" panose="05000000000000000000" pitchFamily="2" charset="2"/>
              <a:buChar char="Ø"/>
            </a:pPr>
            <a:endParaRPr lang="en-US" sz="1800" dirty="0">
              <a:solidFill>
                <a:srgbClr val="002060"/>
              </a:solidFill>
              <a:latin typeface="Inter Tight" pitchFamily="2" charset="0"/>
              <a:ea typeface="Inter Tight" pitchFamily="2" charset="0"/>
            </a:endParaRPr>
          </a:p>
          <a:p>
            <a:pPr marL="285750" indent="-285750">
              <a:buClr>
                <a:schemeClr val="tx1"/>
              </a:buClr>
              <a:buFont typeface="Wingdings" panose="05000000000000000000" pitchFamily="2" charset="2"/>
              <a:buChar char="Ø"/>
            </a:pPr>
            <a:r>
              <a:rPr lang="en-US" sz="1800" dirty="0">
                <a:solidFill>
                  <a:srgbClr val="002060"/>
                </a:solidFill>
                <a:latin typeface="Inter Tight" pitchFamily="2" charset="0"/>
                <a:ea typeface="Inter Tight" pitchFamily="2" charset="0"/>
              </a:rPr>
              <a:t>This finding provides further evidence of the widespread presence of dubious citations.</a:t>
            </a:r>
            <a:endParaRPr lang="he-IL" sz="1800" dirty="0">
              <a:solidFill>
                <a:srgbClr val="002060"/>
              </a:solidFill>
              <a:latin typeface="Inter Tight" pitchFamily="2" charset="0"/>
              <a:ea typeface="Inter Tight"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4"/>
          <p:cNvSpPr txBox="1">
            <a:spLocks noGrp="1"/>
          </p:cNvSpPr>
          <p:nvPr>
            <p:ph type="title"/>
          </p:nvPr>
        </p:nvSpPr>
        <p:spPr>
          <a:xfrm>
            <a:off x="597447" y="383697"/>
            <a:ext cx="7713900" cy="664200"/>
          </a:xfrm>
          <a:prstGeom prst="rect">
            <a:avLst/>
          </a:prstGeom>
        </p:spPr>
        <p:txBody>
          <a:bodyPr spcFirstLastPara="1" wrap="square" lIns="91425" tIns="91425" rIns="91425" bIns="91425" anchor="t" anchorCtr="0">
            <a:noAutofit/>
          </a:bodyPr>
          <a:lstStyle/>
          <a:p>
            <a:r>
              <a:rPr lang="en-US" sz="2800" b="0" dirty="0">
                <a:latin typeface="Inter Tight SemiBold" pitchFamily="2" charset="0"/>
                <a:ea typeface="Inter Tight SemiBold" pitchFamily="2" charset="0"/>
                <a:cs typeface="Inter Tight SemiBold" pitchFamily="2" charset="0"/>
              </a:rPr>
              <a:t>Unit tests</a:t>
            </a:r>
            <a:endParaRPr lang="en-US" sz="2800" dirty="0">
              <a:latin typeface="Inter Tight SemiBold" pitchFamily="2" charset="0"/>
              <a:ea typeface="Inter Tight SemiBold" pitchFamily="2" charset="0"/>
              <a:cs typeface="Inter Tight SemiBold" pitchFamily="2" charset="0"/>
            </a:endParaRPr>
          </a:p>
        </p:txBody>
      </p:sp>
      <p:pic>
        <p:nvPicPr>
          <p:cNvPr id="3" name="תמונה 2">
            <a:extLst>
              <a:ext uri="{FF2B5EF4-FFF2-40B4-BE49-F238E27FC236}">
                <a16:creationId xmlns:a16="http://schemas.microsoft.com/office/drawing/2014/main" id="{E09370BA-18CE-19D3-C659-7621DA05BB7F}"/>
              </a:ext>
            </a:extLst>
          </p:cNvPr>
          <p:cNvPicPr>
            <a:picLocks noChangeAspect="1"/>
          </p:cNvPicPr>
          <p:nvPr/>
        </p:nvPicPr>
        <p:blipFill>
          <a:blip r:embed="rId3"/>
          <a:stretch>
            <a:fillRect/>
          </a:stretch>
        </p:blipFill>
        <p:spPr>
          <a:xfrm>
            <a:off x="2518012" y="501487"/>
            <a:ext cx="5494497" cy="4348586"/>
          </a:xfrm>
          <a:prstGeom prst="roundRect">
            <a:avLst>
              <a:gd name="adj" fmla="val 4167"/>
            </a:avLst>
          </a:prstGeom>
          <a:solidFill>
            <a:srgbClr val="FFFFFF"/>
          </a:solidFill>
          <a:ln w="31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12651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16" name="תיבת טקסט 15">
            <a:extLst>
              <a:ext uri="{FF2B5EF4-FFF2-40B4-BE49-F238E27FC236}">
                <a16:creationId xmlns:a16="http://schemas.microsoft.com/office/drawing/2014/main" id="{F0D6E166-5CB2-371F-AB49-5CC673FBF1E3}"/>
              </a:ext>
            </a:extLst>
          </p:cNvPr>
          <p:cNvSpPr txBox="1"/>
          <p:nvPr/>
        </p:nvSpPr>
        <p:spPr>
          <a:xfrm>
            <a:off x="3165328" y="3733295"/>
            <a:ext cx="3878882" cy="476067"/>
          </a:xfrm>
          <a:prstGeom prst="rect">
            <a:avLst/>
          </a:prstGeom>
          <a:noFill/>
        </p:spPr>
        <p:txBody>
          <a:bodyPr wrap="square">
            <a:spAutoFit/>
          </a:bodyPr>
          <a:lstStyle/>
          <a:p>
            <a:r>
              <a:rPr lang="en-US" sz="2400" dirty="0">
                <a:solidFill>
                  <a:schemeClr val="tx1"/>
                </a:solidFill>
                <a:latin typeface="Inter Tight SemiBold" pitchFamily="2" charset="0"/>
                <a:ea typeface="Inter Tight SemiBold" pitchFamily="2" charset="0"/>
                <a:cs typeface="Inter Tight SemiBold" pitchFamily="2" charset="0"/>
              </a:rPr>
              <a:t>Thanks for listening …</a:t>
            </a:r>
            <a:endParaRPr lang="he-IL" sz="2400" dirty="0">
              <a:solidFill>
                <a:schemeClr val="tx1"/>
              </a:solidFill>
              <a:latin typeface="Inter Tight SemiBold" pitchFamily="2" charset="0"/>
              <a:ea typeface="Inter Tight SemiBold" pitchFamily="2" charset="0"/>
            </a:endParaRPr>
          </a:p>
        </p:txBody>
      </p:sp>
      <p:pic>
        <p:nvPicPr>
          <p:cNvPr id="19" name="תמונה 18" descr="תמונה שמכילה לוגו, גרפיקה, סמל, עיצוב גרפי&#10;&#10;התיאור נוצר באופן אוטומטי">
            <a:extLst>
              <a:ext uri="{FF2B5EF4-FFF2-40B4-BE49-F238E27FC236}">
                <a16:creationId xmlns:a16="http://schemas.microsoft.com/office/drawing/2014/main" id="{A78540A3-2AA2-9925-488F-59A146F1054A}"/>
              </a:ext>
            </a:extLst>
          </p:cNvPr>
          <p:cNvPicPr>
            <a:picLocks noChangeAspect="1"/>
          </p:cNvPicPr>
          <p:nvPr/>
        </p:nvPicPr>
        <p:blipFill>
          <a:blip r:embed="rId3"/>
          <a:stretch>
            <a:fillRect/>
          </a:stretch>
        </p:blipFill>
        <p:spPr>
          <a:xfrm>
            <a:off x="3009326" y="607947"/>
            <a:ext cx="3125348" cy="31253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7"/>
          <p:cNvSpPr txBox="1">
            <a:spLocks noGrp="1"/>
          </p:cNvSpPr>
          <p:nvPr>
            <p:ph type="title"/>
          </p:nvPr>
        </p:nvSpPr>
        <p:spPr>
          <a:xfrm>
            <a:off x="503248" y="591963"/>
            <a:ext cx="8472331" cy="664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0" dirty="0">
                <a:solidFill>
                  <a:srgbClr val="002060"/>
                </a:solidFill>
                <a:latin typeface="Inter Tight SemiBold" pitchFamily="2" charset="0"/>
                <a:ea typeface="Inter Tight SemiBold" pitchFamily="2" charset="0"/>
                <a:cs typeface="Inter Tight SemiBold" pitchFamily="2" charset="0"/>
              </a:rPr>
              <a:t>Publication</a:t>
            </a:r>
            <a:endParaRPr b="0" dirty="0">
              <a:solidFill>
                <a:srgbClr val="002060"/>
              </a:solidFill>
              <a:latin typeface="Inter Tight SemiBold" pitchFamily="2" charset="0"/>
              <a:ea typeface="Inter Tight SemiBold" pitchFamily="2" charset="0"/>
              <a:cs typeface="Inter Tight SemiBold" pitchFamily="2" charset="0"/>
            </a:endParaRPr>
          </a:p>
        </p:txBody>
      </p:sp>
      <p:sp>
        <p:nvSpPr>
          <p:cNvPr id="250" name="Google Shape;250;p27"/>
          <p:cNvSpPr/>
          <p:nvPr/>
        </p:nvSpPr>
        <p:spPr>
          <a:xfrm>
            <a:off x="7560325" y="78231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7692325" y="6874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תיבת טקסט 2">
            <a:extLst>
              <a:ext uri="{FF2B5EF4-FFF2-40B4-BE49-F238E27FC236}">
                <a16:creationId xmlns:a16="http://schemas.microsoft.com/office/drawing/2014/main" id="{E4F1F0DE-A2A9-584F-C670-2558C69AEE63}"/>
              </a:ext>
            </a:extLst>
          </p:cNvPr>
          <p:cNvSpPr txBox="1"/>
          <p:nvPr/>
        </p:nvSpPr>
        <p:spPr>
          <a:xfrm>
            <a:off x="503248" y="1160726"/>
            <a:ext cx="8238797" cy="2800767"/>
          </a:xfrm>
          <a:prstGeom prst="rect">
            <a:avLst/>
          </a:prstGeom>
          <a:noFill/>
        </p:spPr>
        <p:txBody>
          <a:bodyPr wrap="square">
            <a:spAutoFit/>
          </a:bodyPr>
          <a:lstStyle/>
          <a:p>
            <a:pPr marL="285750" indent="-285750">
              <a:buClr>
                <a:schemeClr val="tx1"/>
              </a:buClr>
              <a:buFont typeface="Wingdings" panose="05000000000000000000" pitchFamily="2" charset="2"/>
              <a:buChar char="Ø"/>
            </a:pPr>
            <a:endParaRPr lang="en-US" sz="1600" dirty="0">
              <a:solidFill>
                <a:schemeClr val="tx1"/>
              </a:solidFill>
              <a:effectLst/>
              <a:latin typeface="Inter Tight" pitchFamily="2" charset="0"/>
              <a:ea typeface="Inter Tight" pitchFamily="2" charset="0"/>
              <a:cs typeface="Inter Tight" pitchFamily="2" charset="0"/>
            </a:endParaRPr>
          </a:p>
          <a:p>
            <a:pPr>
              <a:buClr>
                <a:schemeClr val="tx1"/>
              </a:buClr>
            </a:pPr>
            <a:r>
              <a:rPr lang="en-US" sz="1800" dirty="0">
                <a:solidFill>
                  <a:schemeClr val="tx1"/>
                </a:solidFill>
                <a:latin typeface="Inter Tight" pitchFamily="2" charset="0"/>
                <a:ea typeface="Inter Tight" pitchFamily="2" charset="0"/>
                <a:cs typeface="Inter Tight" pitchFamily="2" charset="0"/>
              </a:rPr>
              <a:t>The results obtained in the project are published in Spotting Suspicious Academic Citations Using Self-Learning Graph Transformers .</a:t>
            </a:r>
          </a:p>
          <a:p>
            <a:pPr algn="just">
              <a:buClr>
                <a:schemeClr val="tx1"/>
              </a:buClr>
            </a:pPr>
            <a:endParaRPr lang="en-US" sz="1800" dirty="0">
              <a:solidFill>
                <a:schemeClr val="tx1"/>
              </a:solidFill>
              <a:latin typeface="Inter Tight" pitchFamily="2" charset="0"/>
              <a:ea typeface="Inter Tight" pitchFamily="2" charset="0"/>
              <a:cs typeface="Inter Tight" pitchFamily="2" charset="0"/>
            </a:endParaRPr>
          </a:p>
          <a:p>
            <a:pPr>
              <a:buClr>
                <a:schemeClr val="tx1"/>
              </a:buClr>
            </a:pPr>
            <a:r>
              <a:rPr lang="en-US" sz="1800" dirty="0">
                <a:solidFill>
                  <a:schemeClr val="tx1"/>
                </a:solidFill>
                <a:latin typeface="Inter Tight" pitchFamily="2" charset="0"/>
                <a:ea typeface="Inter Tight" pitchFamily="2" charset="0"/>
                <a:cs typeface="Inter Tight" pitchFamily="2" charset="0"/>
              </a:rPr>
              <a:t>Renata </a:t>
            </a:r>
            <a:r>
              <a:rPr lang="en-US" sz="1800" dirty="0" err="1">
                <a:solidFill>
                  <a:schemeClr val="tx1"/>
                </a:solidFill>
                <a:latin typeface="Inter Tight" pitchFamily="2" charset="0"/>
                <a:ea typeface="Inter Tight" pitchFamily="2" charset="0"/>
                <a:cs typeface="Inter Tight" pitchFamily="2" charset="0"/>
              </a:rPr>
              <a:t>Avros</a:t>
            </a:r>
            <a:r>
              <a:rPr lang="en-US" sz="1800" dirty="0">
                <a:solidFill>
                  <a:schemeClr val="tx1"/>
                </a:solidFill>
                <a:latin typeface="Inter Tight" pitchFamily="2" charset="0"/>
                <a:ea typeface="Inter Tight" pitchFamily="2" charset="0"/>
                <a:cs typeface="Inter Tight" pitchFamily="2" charset="0"/>
              </a:rPr>
              <a:t> , Mor Ben Haim , Almog Madar , Elena </a:t>
            </a:r>
            <a:r>
              <a:rPr lang="en-US" sz="1800" dirty="0" err="1">
                <a:solidFill>
                  <a:schemeClr val="tx1"/>
                </a:solidFill>
                <a:latin typeface="Inter Tight" pitchFamily="2" charset="0"/>
                <a:ea typeface="Inter Tight" pitchFamily="2" charset="0"/>
                <a:cs typeface="Inter Tight" pitchFamily="2" charset="0"/>
              </a:rPr>
              <a:t>Ravve</a:t>
            </a:r>
            <a:r>
              <a:rPr lang="en-US" sz="1800" dirty="0">
                <a:solidFill>
                  <a:schemeClr val="tx1"/>
                </a:solidFill>
                <a:latin typeface="Inter Tight" pitchFamily="2" charset="0"/>
                <a:ea typeface="Inter Tight" pitchFamily="2" charset="0"/>
                <a:cs typeface="Inter Tight" pitchFamily="2" charset="0"/>
              </a:rPr>
              <a:t> and Zeev </a:t>
            </a:r>
            <a:r>
              <a:rPr lang="en-US" sz="1800" dirty="0" err="1">
                <a:solidFill>
                  <a:schemeClr val="tx1"/>
                </a:solidFill>
                <a:latin typeface="Inter Tight" pitchFamily="2" charset="0"/>
                <a:ea typeface="Inter Tight" pitchFamily="2" charset="0"/>
                <a:cs typeface="Inter Tight" pitchFamily="2" charset="0"/>
              </a:rPr>
              <a:t>Volkovich</a:t>
            </a:r>
            <a:r>
              <a:rPr lang="en-US" sz="1800" dirty="0">
                <a:solidFill>
                  <a:schemeClr val="tx1"/>
                </a:solidFill>
                <a:latin typeface="Inter Tight" pitchFamily="2" charset="0"/>
                <a:ea typeface="Inter Tight" pitchFamily="2" charset="0"/>
                <a:cs typeface="Inter Tight" pitchFamily="2" charset="0"/>
              </a:rPr>
              <a:t> Software Engineering Department , </a:t>
            </a:r>
            <a:r>
              <a:rPr lang="en-US" sz="1800" dirty="0" err="1">
                <a:solidFill>
                  <a:schemeClr val="tx1"/>
                </a:solidFill>
                <a:latin typeface="Inter Tight" pitchFamily="2" charset="0"/>
                <a:ea typeface="Inter Tight" pitchFamily="2" charset="0"/>
                <a:cs typeface="Inter Tight" pitchFamily="2" charset="0"/>
              </a:rPr>
              <a:t>Braude</a:t>
            </a:r>
            <a:r>
              <a:rPr lang="en-US" sz="1800" dirty="0">
                <a:solidFill>
                  <a:schemeClr val="tx1"/>
                </a:solidFill>
                <a:latin typeface="Inter Tight" pitchFamily="2" charset="0"/>
                <a:ea typeface="Inter Tight" pitchFamily="2" charset="0"/>
                <a:cs typeface="Inter Tight" pitchFamily="2" charset="0"/>
              </a:rPr>
              <a:t> College of Engineering, </a:t>
            </a:r>
            <a:r>
              <a:rPr lang="en-US" sz="1800" dirty="0" err="1">
                <a:solidFill>
                  <a:schemeClr val="tx1"/>
                </a:solidFill>
                <a:latin typeface="Inter Tight" pitchFamily="2" charset="0"/>
                <a:ea typeface="Inter Tight" pitchFamily="2" charset="0"/>
                <a:cs typeface="Inter Tight" pitchFamily="2" charset="0"/>
              </a:rPr>
              <a:t>Karmiel</a:t>
            </a:r>
            <a:r>
              <a:rPr lang="en-US" sz="1800" dirty="0">
                <a:solidFill>
                  <a:schemeClr val="tx1"/>
                </a:solidFill>
                <a:latin typeface="Inter Tight" pitchFamily="2" charset="0"/>
                <a:ea typeface="Inter Tight" pitchFamily="2" charset="0"/>
                <a:cs typeface="Inter Tight" pitchFamily="2" charset="0"/>
              </a:rPr>
              <a:t> 2161002  , Israel .</a:t>
            </a:r>
          </a:p>
          <a:p>
            <a:pPr algn="just">
              <a:buClr>
                <a:schemeClr val="tx1"/>
              </a:buClr>
            </a:pPr>
            <a:endParaRPr lang="en-US" sz="1800" dirty="0">
              <a:solidFill>
                <a:schemeClr val="tx1"/>
              </a:solidFill>
              <a:latin typeface="Inter Tight" pitchFamily="2" charset="0"/>
              <a:ea typeface="Inter Tight" pitchFamily="2" charset="0"/>
              <a:cs typeface="Inter Tight" pitchFamily="2" charset="0"/>
            </a:endParaRPr>
          </a:p>
          <a:p>
            <a:pPr algn="just">
              <a:buClr>
                <a:schemeClr val="tx1"/>
              </a:buClr>
            </a:pPr>
            <a:r>
              <a:rPr lang="en-US" sz="1800" dirty="0">
                <a:solidFill>
                  <a:schemeClr val="tx1"/>
                </a:solidFill>
                <a:latin typeface="Inter Tight" pitchFamily="2" charset="0"/>
                <a:ea typeface="Inter Tight" pitchFamily="2" charset="0"/>
                <a:cs typeface="Inter Tight" pitchFamily="2" charset="0"/>
              </a:rPr>
              <a:t>Mathematics 2024, 12(6), 814 </a:t>
            </a:r>
            <a:r>
              <a:rPr lang="en-US" sz="1800" dirty="0">
                <a:solidFill>
                  <a:schemeClr val="tx1"/>
                </a:solidFill>
                <a:latin typeface="Inter Tight" pitchFamily="2" charset="0"/>
                <a:ea typeface="Inter Tight" pitchFamily="2" charset="0"/>
                <a:cs typeface="Inter Tight" pitchFamily="2" charset="0"/>
                <a:hlinkClick r:id="rId3"/>
              </a:rPr>
              <a:t>https://doi.org/10.3390/math12060814</a:t>
            </a:r>
            <a:r>
              <a:rPr lang="en-US" sz="1800" dirty="0">
                <a:solidFill>
                  <a:schemeClr val="tx1"/>
                </a:solidFill>
                <a:latin typeface="Inter Tight" pitchFamily="2" charset="0"/>
                <a:ea typeface="Inter Tight" pitchFamily="2" charset="0"/>
                <a:cs typeface="Inter Tight" pitchFamily="2" charset="0"/>
              </a:rPr>
              <a:t> .</a:t>
            </a:r>
          </a:p>
          <a:p>
            <a:pPr marL="285750" indent="-285750">
              <a:buClr>
                <a:schemeClr val="tx1"/>
              </a:buClr>
              <a:buFont typeface="Wingdings" panose="05000000000000000000" pitchFamily="2" charset="2"/>
              <a:buChar char="Ø"/>
            </a:pPr>
            <a:endParaRPr lang="he-IL" sz="1600" dirty="0">
              <a:solidFill>
                <a:schemeClr val="tx1">
                  <a:lumMod val="50000"/>
                </a:schemeClr>
              </a:solidFill>
              <a:latin typeface="Inter Tight" pitchFamily="2" charset="0"/>
              <a:ea typeface="Inter Tight" pitchFamily="2" charset="0"/>
            </a:endParaRPr>
          </a:p>
        </p:txBody>
      </p:sp>
    </p:spTree>
    <p:extLst>
      <p:ext uri="{BB962C8B-B14F-4D97-AF65-F5344CB8AC3E}">
        <p14:creationId xmlns:p14="http://schemas.microsoft.com/office/powerpoint/2010/main" val="2058613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9" name="Google Shape;259;p28"/>
          <p:cNvSpPr txBox="1">
            <a:spLocks noGrp="1"/>
          </p:cNvSpPr>
          <p:nvPr>
            <p:ph type="title" idx="2"/>
          </p:nvPr>
        </p:nvSpPr>
        <p:spPr>
          <a:xfrm>
            <a:off x="715000" y="396101"/>
            <a:ext cx="77139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Inter Tight SemiBold" pitchFamily="2" charset="0"/>
                <a:ea typeface="Inter Tight SemiBold" pitchFamily="2" charset="0"/>
                <a:cs typeface="Inter Tight SemiBold" pitchFamily="2" charset="0"/>
              </a:rPr>
              <a:t>Main Idea</a:t>
            </a:r>
            <a:endParaRPr dirty="0">
              <a:solidFill>
                <a:srgbClr val="002060"/>
              </a:solidFill>
              <a:latin typeface="Inter Tight SemiBold" pitchFamily="2" charset="0"/>
              <a:ea typeface="Inter Tight SemiBold" pitchFamily="2" charset="0"/>
              <a:cs typeface="Inter Tight SemiBold" pitchFamily="2" charset="0"/>
            </a:endParaRPr>
          </a:p>
        </p:txBody>
      </p:sp>
      <p:sp>
        <p:nvSpPr>
          <p:cNvPr id="270" name="Google Shape;270;p28"/>
          <p:cNvSpPr/>
          <p:nvPr/>
        </p:nvSpPr>
        <p:spPr>
          <a:xfrm>
            <a:off x="7048850" y="3331325"/>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902850" y="2629688"/>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7089750" y="27969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8113275" y="324145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תיבת טקסט 26">
            <a:extLst>
              <a:ext uri="{FF2B5EF4-FFF2-40B4-BE49-F238E27FC236}">
                <a16:creationId xmlns:a16="http://schemas.microsoft.com/office/drawing/2014/main" id="{DC64EF73-77F7-DF84-F1BD-33388335141D}"/>
              </a:ext>
            </a:extLst>
          </p:cNvPr>
          <p:cNvSpPr txBox="1"/>
          <p:nvPr/>
        </p:nvSpPr>
        <p:spPr>
          <a:xfrm>
            <a:off x="715000" y="928238"/>
            <a:ext cx="8034145" cy="2585323"/>
          </a:xfrm>
          <a:prstGeom prst="rect">
            <a:avLst/>
          </a:prstGeom>
          <a:noFill/>
        </p:spPr>
        <p:txBody>
          <a:bodyPr wrap="square">
            <a:spAutoFit/>
          </a:bodyPr>
          <a:lstStyle/>
          <a:p>
            <a:r>
              <a:rPr lang="en-US" sz="1800" dirty="0">
                <a:solidFill>
                  <a:srgbClr val="002060"/>
                </a:solidFill>
                <a:latin typeface="Inter Tight" pitchFamily="2" charset="0"/>
                <a:ea typeface="Inter Tight" pitchFamily="2" charset="0"/>
                <a:cs typeface="Inter Tight" pitchFamily="2" charset="0"/>
              </a:rPr>
              <a:t>The main idea is to use graph masking for checking of the edges </a:t>
            </a:r>
            <a:r>
              <a:rPr lang="en-US" sz="1800" dirty="0" err="1">
                <a:solidFill>
                  <a:srgbClr val="002060"/>
                </a:solidFill>
                <a:latin typeface="Inter Tight" pitchFamily="2" charset="0"/>
                <a:ea typeface="Inter Tight" pitchFamily="2" charset="0"/>
                <a:cs typeface="Inter Tight" pitchFamily="2" charset="0"/>
              </a:rPr>
              <a:t>reability</a:t>
            </a:r>
            <a:endParaRPr lang="en-US" sz="1800" dirty="0">
              <a:solidFill>
                <a:srgbClr val="002060"/>
              </a:solidFill>
              <a:latin typeface="Inter Tight" pitchFamily="2" charset="0"/>
              <a:ea typeface="Inter Tight" pitchFamily="2" charset="0"/>
              <a:cs typeface="Inter Tight" pitchFamily="2" charset="0"/>
            </a:endParaRPr>
          </a:p>
          <a:p>
            <a:r>
              <a:rPr lang="en-US" sz="1800" dirty="0">
                <a:solidFill>
                  <a:srgbClr val="002060"/>
                </a:solidFill>
                <a:latin typeface="Inter Tight" pitchFamily="2" charset="0"/>
                <a:ea typeface="Inter Tight" pitchFamily="2" charset="0"/>
                <a:cs typeface="Inter Tight" pitchFamily="2" charset="0"/>
              </a:rPr>
              <a:t>Part of the graph is masked and the rest of the network is used as the study material for a neural network constructed to provide link prediction within the masked part.</a:t>
            </a:r>
          </a:p>
          <a:p>
            <a:endParaRPr lang="en-US" sz="1800" dirty="0">
              <a:solidFill>
                <a:srgbClr val="002060"/>
              </a:solidFill>
              <a:latin typeface="Inter Tight" pitchFamily="2" charset="0"/>
              <a:ea typeface="Inter Tight" pitchFamily="2" charset="0"/>
              <a:cs typeface="Inter Tight" pitchFamily="2" charset="0"/>
            </a:endParaRPr>
          </a:p>
          <a:p>
            <a:pPr marL="285750" indent="-285750">
              <a:buFont typeface="Wingdings" panose="05000000000000000000" pitchFamily="2" charset="2"/>
              <a:buChar char="Ø"/>
            </a:pPr>
            <a:r>
              <a:rPr lang="en-US" sz="1800" dirty="0">
                <a:solidFill>
                  <a:srgbClr val="002060"/>
                </a:solidFill>
                <a:latin typeface="Inter Tight" pitchFamily="2" charset="0"/>
                <a:ea typeface="Inter Tight" pitchFamily="2" charset="0"/>
                <a:cs typeface="Inter Tight" pitchFamily="2" charset="0"/>
              </a:rPr>
              <a:t>Edges with cosine scores greater or equal to the threshold (Tr) will be considered as real (stable) edges of the citation network.</a:t>
            </a:r>
          </a:p>
          <a:p>
            <a:r>
              <a:rPr lang="en-US" sz="1800" dirty="0">
                <a:solidFill>
                  <a:srgbClr val="002060"/>
                </a:solidFill>
                <a:latin typeface="Inter Tight" pitchFamily="2" charset="0"/>
                <a:ea typeface="Inter Tight" pitchFamily="2" charset="0"/>
                <a:cs typeface="Inter Tight" pitchFamily="2" charset="0"/>
              </a:rPr>
              <a:t> </a:t>
            </a:r>
          </a:p>
          <a:p>
            <a:pPr marL="285750" indent="-285750">
              <a:buFont typeface="Wingdings" panose="05000000000000000000" pitchFamily="2" charset="2"/>
              <a:buChar char="Ø"/>
            </a:pPr>
            <a:r>
              <a:rPr lang="en-US" sz="1800" dirty="0">
                <a:solidFill>
                  <a:srgbClr val="002060"/>
                </a:solidFill>
                <a:latin typeface="Inter Tight" pitchFamily="2" charset="0"/>
                <a:ea typeface="Inter Tight" pitchFamily="2" charset="0"/>
                <a:cs typeface="Inter Tight" pitchFamily="2" charset="0"/>
              </a:rPr>
              <a:t>Otherwise, the edge is suspected to be manipulated.</a:t>
            </a:r>
          </a:p>
        </p:txBody>
      </p:sp>
      <p:pic>
        <p:nvPicPr>
          <p:cNvPr id="29" name="תמונה 28">
            <a:extLst>
              <a:ext uri="{FF2B5EF4-FFF2-40B4-BE49-F238E27FC236}">
                <a16:creationId xmlns:a16="http://schemas.microsoft.com/office/drawing/2014/main" id="{ABE712BC-8DDB-F54D-CB5A-9AD26A2E5847}"/>
              </a:ext>
            </a:extLst>
          </p:cNvPr>
          <p:cNvPicPr>
            <a:picLocks noChangeAspect="1"/>
          </p:cNvPicPr>
          <p:nvPr/>
        </p:nvPicPr>
        <p:blipFill>
          <a:blip r:embed="rId3"/>
          <a:stretch>
            <a:fillRect/>
          </a:stretch>
        </p:blipFill>
        <p:spPr>
          <a:xfrm>
            <a:off x="2779333" y="3609125"/>
            <a:ext cx="1403154" cy="13959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תמונה 30">
            <a:extLst>
              <a:ext uri="{FF2B5EF4-FFF2-40B4-BE49-F238E27FC236}">
                <a16:creationId xmlns:a16="http://schemas.microsoft.com/office/drawing/2014/main" id="{BD92E5EC-6719-86D3-FA9C-518D43ACF700}"/>
              </a:ext>
            </a:extLst>
          </p:cNvPr>
          <p:cNvPicPr>
            <a:picLocks noChangeAspect="1"/>
          </p:cNvPicPr>
          <p:nvPr/>
        </p:nvPicPr>
        <p:blipFill>
          <a:blip r:embed="rId4"/>
          <a:stretch>
            <a:fillRect/>
          </a:stretch>
        </p:blipFill>
        <p:spPr>
          <a:xfrm>
            <a:off x="4495800" y="4073787"/>
            <a:ext cx="3018902" cy="4371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596688" y="291599"/>
            <a:ext cx="77139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Inter Tight SemiBold" pitchFamily="2" charset="0"/>
                <a:ea typeface="Inter Tight SemiBold" pitchFamily="2" charset="0"/>
                <a:cs typeface="Inter Tight SemiBold" pitchFamily="2" charset="0"/>
              </a:rPr>
              <a:t>Model Training</a:t>
            </a:r>
            <a:endParaRPr dirty="0">
              <a:solidFill>
                <a:srgbClr val="002060"/>
              </a:solidFill>
              <a:latin typeface="Inter Tight SemiBold" pitchFamily="2" charset="0"/>
              <a:ea typeface="Inter Tight SemiBold" pitchFamily="2" charset="0"/>
              <a:cs typeface="Inter Tight SemiBold" pitchFamily="2" charset="0"/>
            </a:endParaRPr>
          </a:p>
        </p:txBody>
      </p:sp>
      <p:sp>
        <p:nvSpPr>
          <p:cNvPr id="10" name="תיבת טקסט 9">
            <a:extLst>
              <a:ext uri="{FF2B5EF4-FFF2-40B4-BE49-F238E27FC236}">
                <a16:creationId xmlns:a16="http://schemas.microsoft.com/office/drawing/2014/main" id="{B1D6825E-561D-DEE8-CFAF-0EDFD0CBB167}"/>
              </a:ext>
            </a:extLst>
          </p:cNvPr>
          <p:cNvSpPr txBox="1"/>
          <p:nvPr/>
        </p:nvSpPr>
        <p:spPr>
          <a:xfrm>
            <a:off x="530862" y="839547"/>
            <a:ext cx="7845552" cy="2031325"/>
          </a:xfrm>
          <a:prstGeom prst="rect">
            <a:avLst/>
          </a:prstGeom>
          <a:noFill/>
        </p:spPr>
        <p:txBody>
          <a:bodyPr wrap="square">
            <a:spAutoFit/>
          </a:bodyPr>
          <a:lstStyle/>
          <a:p>
            <a:pPr marL="285750" indent="-285750">
              <a:buClr>
                <a:schemeClr val="tx1"/>
              </a:buClr>
              <a:buFont typeface="Wingdings" panose="05000000000000000000" pitchFamily="2" charset="2"/>
              <a:buChar char="Ø"/>
            </a:pPr>
            <a:r>
              <a:rPr lang="en-US" dirty="0">
                <a:solidFill>
                  <a:srgbClr val="002060"/>
                </a:solidFill>
                <a:latin typeface="Inter Tight" pitchFamily="2" charset="0"/>
                <a:ea typeface="Inter Tight" pitchFamily="2" charset="0"/>
                <a:cs typeface="Inter Tight" pitchFamily="2" charset="0"/>
              </a:rPr>
              <a:t>Graph Masked Autoencoders (GMAEs) are a type of self-supervised, transformer-based model designed for learning graph representations. </a:t>
            </a:r>
          </a:p>
          <a:p>
            <a:pPr marL="285750" indent="-285750">
              <a:buClr>
                <a:schemeClr val="tx1"/>
              </a:buClr>
              <a:buFont typeface="Wingdings" panose="05000000000000000000" pitchFamily="2" charset="2"/>
              <a:buChar char="Ø"/>
            </a:pPr>
            <a:r>
              <a:rPr lang="en-US" dirty="0">
                <a:solidFill>
                  <a:srgbClr val="002060"/>
                </a:solidFill>
                <a:latin typeface="Inter Tight" pitchFamily="2" charset="0"/>
                <a:ea typeface="Inter Tight" pitchFamily="2" charset="0"/>
                <a:cs typeface="Inter Tight" pitchFamily="2" charset="0"/>
              </a:rPr>
              <a:t>The key features of GMAEs include a masking mechanism and an asymmetric encoder-decoder design.</a:t>
            </a:r>
          </a:p>
          <a:p>
            <a:pPr marL="285750" indent="-285750">
              <a:buClr>
                <a:schemeClr val="tx1"/>
              </a:buClr>
              <a:buFont typeface="Wingdings" panose="05000000000000000000" pitchFamily="2" charset="2"/>
              <a:buChar char="Ø"/>
            </a:pPr>
            <a:r>
              <a:rPr lang="en-US" dirty="0">
                <a:solidFill>
                  <a:srgbClr val="002060"/>
                </a:solidFill>
                <a:effectLst/>
                <a:latin typeface="Inter Tight" pitchFamily="2" charset="0"/>
                <a:ea typeface="Inter Tight" pitchFamily="2" charset="0"/>
                <a:cs typeface="Inter Tight" pitchFamily="2" charset="0"/>
              </a:rPr>
              <a:t>The masking mechanism in GMAEs involves taking partially masked graphs as input. The purpose of this is to reconstruct the features of the masked nodes, which is a form of self-supervised learning. </a:t>
            </a:r>
          </a:p>
          <a:p>
            <a:pPr marL="285750" indent="-285750">
              <a:buClr>
                <a:schemeClr val="tx1"/>
              </a:buClr>
              <a:buFont typeface="Wingdings" panose="05000000000000000000" pitchFamily="2" charset="2"/>
              <a:buChar char="Ø"/>
            </a:pPr>
            <a:r>
              <a:rPr lang="en-US" dirty="0">
                <a:solidFill>
                  <a:srgbClr val="002060"/>
                </a:solidFill>
                <a:effectLst/>
                <a:latin typeface="Inter Tight" pitchFamily="2" charset="0"/>
                <a:ea typeface="Inter Tight" pitchFamily="2" charset="0"/>
                <a:cs typeface="Inter Tight" pitchFamily="2" charset="0"/>
              </a:rPr>
              <a:t>This means that the model is trained to predict or fill in the missing parts of the input data, which can help it learn useful features and representations of the data.</a:t>
            </a:r>
            <a:endParaRPr lang="en-US" dirty="0">
              <a:solidFill>
                <a:srgbClr val="002060"/>
              </a:solidFill>
              <a:latin typeface="Inter Tight" pitchFamily="2" charset="0"/>
              <a:ea typeface="Inter Tight" pitchFamily="2" charset="0"/>
              <a:cs typeface="Inter Tight" pitchFamily="2" charset="0"/>
            </a:endParaRPr>
          </a:p>
        </p:txBody>
      </p:sp>
      <p:pic>
        <p:nvPicPr>
          <p:cNvPr id="11" name="תמונה 10">
            <a:extLst>
              <a:ext uri="{FF2B5EF4-FFF2-40B4-BE49-F238E27FC236}">
                <a16:creationId xmlns:a16="http://schemas.microsoft.com/office/drawing/2014/main" id="{B09CED8A-1C65-09B3-0393-A6FAD63955AA}"/>
              </a:ext>
            </a:extLst>
          </p:cNvPr>
          <p:cNvPicPr>
            <a:picLocks noChangeAspect="1"/>
          </p:cNvPicPr>
          <p:nvPr/>
        </p:nvPicPr>
        <p:blipFill>
          <a:blip r:embed="rId3"/>
          <a:stretch>
            <a:fillRect/>
          </a:stretch>
        </p:blipFill>
        <p:spPr>
          <a:xfrm>
            <a:off x="662472" y="3135655"/>
            <a:ext cx="4251606" cy="1403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2" name="טבלה 11">
            <a:extLst>
              <a:ext uri="{FF2B5EF4-FFF2-40B4-BE49-F238E27FC236}">
                <a16:creationId xmlns:a16="http://schemas.microsoft.com/office/drawing/2014/main" id="{A0F180D8-5907-2CC0-5B92-6DD21AF02466}"/>
              </a:ext>
            </a:extLst>
          </p:cNvPr>
          <p:cNvGraphicFramePr>
            <a:graphicFrameLocks noGrp="1"/>
          </p:cNvGraphicFramePr>
          <p:nvPr/>
        </p:nvGraphicFramePr>
        <p:xfrm>
          <a:off x="5843503" y="3287005"/>
          <a:ext cx="1923093" cy="304800"/>
        </p:xfrm>
        <a:graphic>
          <a:graphicData uri="http://schemas.openxmlformats.org/drawingml/2006/table">
            <a:tbl>
              <a:tblPr rtl="1" firstRow="1" bandRow="1">
                <a:tableStyleId>{7DF18680-E054-41AD-8BC1-D1AEF772440D}</a:tableStyleId>
              </a:tblPr>
              <a:tblGrid>
                <a:gridCol w="641031">
                  <a:extLst>
                    <a:ext uri="{9D8B030D-6E8A-4147-A177-3AD203B41FA5}">
                      <a16:colId xmlns:a16="http://schemas.microsoft.com/office/drawing/2014/main" val="188262938"/>
                    </a:ext>
                  </a:extLst>
                </a:gridCol>
                <a:gridCol w="641031">
                  <a:extLst>
                    <a:ext uri="{9D8B030D-6E8A-4147-A177-3AD203B41FA5}">
                      <a16:colId xmlns:a16="http://schemas.microsoft.com/office/drawing/2014/main" val="2247110152"/>
                    </a:ext>
                  </a:extLst>
                </a:gridCol>
                <a:gridCol w="641031">
                  <a:extLst>
                    <a:ext uri="{9D8B030D-6E8A-4147-A177-3AD203B41FA5}">
                      <a16:colId xmlns:a16="http://schemas.microsoft.com/office/drawing/2014/main" val="1340488844"/>
                    </a:ext>
                  </a:extLst>
                </a:gridCol>
              </a:tblGrid>
              <a:tr h="282536">
                <a:tc>
                  <a:txBody>
                    <a:bodyPr/>
                    <a:lstStyle/>
                    <a:p>
                      <a:pPr algn="ctr" rtl="1"/>
                      <a:r>
                        <a:rPr lang="en-US" dirty="0">
                          <a:solidFill>
                            <a:srgbClr val="6746B9"/>
                          </a:solidFill>
                        </a:rPr>
                        <a:t>5</a:t>
                      </a:r>
                      <a:endParaRPr lang="he-IL" dirty="0">
                        <a:solidFill>
                          <a:srgbClr val="6746B9"/>
                        </a:solidFill>
                      </a:endParaRPr>
                    </a:p>
                  </a:txBody>
                  <a:tcPr/>
                </a:tc>
                <a:tc>
                  <a:txBody>
                    <a:bodyPr/>
                    <a:lstStyle/>
                    <a:p>
                      <a:pPr algn="ctr" rtl="1"/>
                      <a:r>
                        <a:rPr lang="en-US" dirty="0">
                          <a:solidFill>
                            <a:srgbClr val="6746B9"/>
                          </a:solidFill>
                        </a:rPr>
                        <a:t>4</a:t>
                      </a:r>
                      <a:endParaRPr lang="he-IL" dirty="0">
                        <a:solidFill>
                          <a:srgbClr val="6746B9"/>
                        </a:solidFill>
                      </a:endParaRPr>
                    </a:p>
                  </a:txBody>
                  <a:tcPr/>
                </a:tc>
                <a:tc>
                  <a:txBody>
                    <a:bodyPr/>
                    <a:lstStyle/>
                    <a:p>
                      <a:pPr algn="ctr" rtl="1"/>
                      <a:r>
                        <a:rPr lang="en-US" dirty="0">
                          <a:solidFill>
                            <a:srgbClr val="6746B9"/>
                          </a:solidFill>
                        </a:rPr>
                        <a:t>3</a:t>
                      </a:r>
                      <a:endParaRPr lang="he-IL" dirty="0">
                        <a:solidFill>
                          <a:srgbClr val="6746B9"/>
                        </a:solidFill>
                      </a:endParaRPr>
                    </a:p>
                  </a:txBody>
                  <a:tcPr/>
                </a:tc>
                <a:extLst>
                  <a:ext uri="{0D108BD9-81ED-4DB2-BD59-A6C34878D82A}">
                    <a16:rowId xmlns:a16="http://schemas.microsoft.com/office/drawing/2014/main" val="1440213974"/>
                  </a:ext>
                </a:extLst>
              </a:tr>
            </a:tbl>
          </a:graphicData>
        </a:graphic>
      </p:graphicFrame>
      <p:graphicFrame>
        <p:nvGraphicFramePr>
          <p:cNvPr id="13" name="טבלה 12">
            <a:extLst>
              <a:ext uri="{FF2B5EF4-FFF2-40B4-BE49-F238E27FC236}">
                <a16:creationId xmlns:a16="http://schemas.microsoft.com/office/drawing/2014/main" id="{1856F51A-94AA-3673-1EA7-15F1A33D7C3C}"/>
              </a:ext>
            </a:extLst>
          </p:cNvPr>
          <p:cNvGraphicFramePr>
            <a:graphicFrameLocks noGrp="1"/>
          </p:cNvGraphicFramePr>
          <p:nvPr/>
        </p:nvGraphicFramePr>
        <p:xfrm>
          <a:off x="5843503" y="4007321"/>
          <a:ext cx="1923093" cy="304800"/>
        </p:xfrm>
        <a:graphic>
          <a:graphicData uri="http://schemas.openxmlformats.org/drawingml/2006/table">
            <a:tbl>
              <a:tblPr rtl="1" firstRow="1" bandRow="1">
                <a:tableStyleId>{7DF18680-E054-41AD-8BC1-D1AEF772440D}</a:tableStyleId>
              </a:tblPr>
              <a:tblGrid>
                <a:gridCol w="641031">
                  <a:extLst>
                    <a:ext uri="{9D8B030D-6E8A-4147-A177-3AD203B41FA5}">
                      <a16:colId xmlns:a16="http://schemas.microsoft.com/office/drawing/2014/main" val="188262938"/>
                    </a:ext>
                  </a:extLst>
                </a:gridCol>
                <a:gridCol w="645824">
                  <a:extLst>
                    <a:ext uri="{9D8B030D-6E8A-4147-A177-3AD203B41FA5}">
                      <a16:colId xmlns:a16="http://schemas.microsoft.com/office/drawing/2014/main" val="2247110152"/>
                    </a:ext>
                  </a:extLst>
                </a:gridCol>
                <a:gridCol w="636238">
                  <a:extLst>
                    <a:ext uri="{9D8B030D-6E8A-4147-A177-3AD203B41FA5}">
                      <a16:colId xmlns:a16="http://schemas.microsoft.com/office/drawing/2014/main" val="1340488844"/>
                    </a:ext>
                  </a:extLst>
                </a:gridCol>
              </a:tblGrid>
              <a:tr h="282536">
                <a:tc>
                  <a:txBody>
                    <a:bodyPr/>
                    <a:lstStyle/>
                    <a:p>
                      <a:pPr algn="ctr" rtl="1"/>
                      <a:r>
                        <a:rPr lang="en-US" dirty="0">
                          <a:solidFill>
                            <a:srgbClr val="002060"/>
                          </a:solidFill>
                        </a:rPr>
                        <a:t>5</a:t>
                      </a:r>
                      <a:endParaRPr lang="he-IL" dirty="0">
                        <a:solidFill>
                          <a:srgbClr val="002060"/>
                        </a:solidFill>
                      </a:endParaRPr>
                    </a:p>
                  </a:txBody>
                  <a:tcPr/>
                </a:tc>
                <a:tc>
                  <a:txBody>
                    <a:bodyPr/>
                    <a:lstStyle/>
                    <a:p>
                      <a:pPr algn="ctr" rtl="1"/>
                      <a:r>
                        <a:rPr lang="en-US" dirty="0">
                          <a:solidFill>
                            <a:srgbClr val="002060"/>
                          </a:solidFill>
                        </a:rPr>
                        <a:t>4</a:t>
                      </a:r>
                      <a:endParaRPr lang="he-IL" dirty="0">
                        <a:solidFill>
                          <a:srgbClr val="002060"/>
                        </a:solidFill>
                      </a:endParaRPr>
                    </a:p>
                  </a:txBody>
                  <a:tcPr/>
                </a:tc>
                <a:tc>
                  <a:txBody>
                    <a:bodyPr/>
                    <a:lstStyle/>
                    <a:p>
                      <a:pPr algn="ctr" rtl="1"/>
                      <a:r>
                        <a:rPr lang="en-US" dirty="0">
                          <a:solidFill>
                            <a:srgbClr val="002060"/>
                          </a:solidFill>
                        </a:rPr>
                        <a:t>3</a:t>
                      </a:r>
                      <a:endParaRPr lang="he-IL" dirty="0">
                        <a:solidFill>
                          <a:srgbClr val="002060"/>
                        </a:solidFill>
                      </a:endParaRPr>
                    </a:p>
                  </a:txBody>
                  <a:tcPr/>
                </a:tc>
                <a:extLst>
                  <a:ext uri="{0D108BD9-81ED-4DB2-BD59-A6C34878D82A}">
                    <a16:rowId xmlns:a16="http://schemas.microsoft.com/office/drawing/2014/main" val="1440213974"/>
                  </a:ext>
                </a:extLst>
              </a:tr>
            </a:tbl>
          </a:graphicData>
        </a:graphic>
      </p:graphicFrame>
      <p:cxnSp>
        <p:nvCxnSpPr>
          <p:cNvPr id="14" name="מחבר: מעוקל 13">
            <a:extLst>
              <a:ext uri="{FF2B5EF4-FFF2-40B4-BE49-F238E27FC236}">
                <a16:creationId xmlns:a16="http://schemas.microsoft.com/office/drawing/2014/main" id="{1B284D5F-2E57-FA4B-49FB-3BD6FE4D5341}"/>
              </a:ext>
            </a:extLst>
          </p:cNvPr>
          <p:cNvCxnSpPr>
            <a:cxnSpLocks/>
            <a:endCxn id="13" idx="2"/>
          </p:cNvCxnSpPr>
          <p:nvPr/>
        </p:nvCxnSpPr>
        <p:spPr>
          <a:xfrm>
            <a:off x="1026670" y="4265192"/>
            <a:ext cx="5778379" cy="46929"/>
          </a:xfrm>
          <a:prstGeom prst="curvedConnector4">
            <a:avLst>
              <a:gd name="adj1" fmla="val 13902"/>
              <a:gd name="adj2" fmla="val 1596401"/>
            </a:avLst>
          </a:prstGeom>
          <a:ln w="28575">
            <a:solidFill>
              <a:srgbClr val="6746B9"/>
            </a:solidFill>
            <a:tailEnd type="triangle"/>
          </a:ln>
        </p:spPr>
        <p:style>
          <a:lnRef idx="1">
            <a:schemeClr val="dk1"/>
          </a:lnRef>
          <a:fillRef idx="0">
            <a:schemeClr val="dk1"/>
          </a:fillRef>
          <a:effectRef idx="0">
            <a:schemeClr val="dk1"/>
          </a:effectRef>
          <a:fontRef idx="minor">
            <a:schemeClr val="tx1"/>
          </a:fontRef>
        </p:style>
      </p:cxnSp>
      <p:cxnSp>
        <p:nvCxnSpPr>
          <p:cNvPr id="15" name="מחבר: מעוקל 14">
            <a:extLst>
              <a:ext uri="{FF2B5EF4-FFF2-40B4-BE49-F238E27FC236}">
                <a16:creationId xmlns:a16="http://schemas.microsoft.com/office/drawing/2014/main" id="{1FB6CCD2-AE65-0C21-52E0-6AE877BCEF29}"/>
              </a:ext>
            </a:extLst>
          </p:cNvPr>
          <p:cNvCxnSpPr>
            <a:cxnSpLocks/>
            <a:endCxn id="12" idx="0"/>
          </p:cNvCxnSpPr>
          <p:nvPr/>
        </p:nvCxnSpPr>
        <p:spPr>
          <a:xfrm flipV="1">
            <a:off x="4921093" y="3287005"/>
            <a:ext cx="1883956" cy="488003"/>
          </a:xfrm>
          <a:prstGeom prst="curvedConnector4">
            <a:avLst>
              <a:gd name="adj1" fmla="val 24481"/>
              <a:gd name="adj2" fmla="val 146844"/>
            </a:avLst>
          </a:prstGeom>
          <a:ln w="28575">
            <a:solidFill>
              <a:srgbClr val="6746B9"/>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תיבת טקסט 15">
            <a:extLst>
              <a:ext uri="{FF2B5EF4-FFF2-40B4-BE49-F238E27FC236}">
                <a16:creationId xmlns:a16="http://schemas.microsoft.com/office/drawing/2014/main" id="{E6FEBBF2-F31B-3485-0E4D-270DFA18139B}"/>
              </a:ext>
            </a:extLst>
          </p:cNvPr>
          <p:cNvSpPr txBox="1"/>
          <p:nvPr/>
        </p:nvSpPr>
        <p:spPr>
          <a:xfrm>
            <a:off x="6768769" y="2979457"/>
            <a:ext cx="1431566" cy="276999"/>
          </a:xfrm>
          <a:prstGeom prst="rect">
            <a:avLst/>
          </a:prstGeom>
          <a:noFill/>
        </p:spPr>
        <p:txBody>
          <a:bodyPr wrap="square">
            <a:spAutoFit/>
          </a:bodyPr>
          <a:lstStyle/>
          <a:p>
            <a:r>
              <a:rPr lang="en-US" sz="1200" b="1" dirty="0" err="1">
                <a:solidFill>
                  <a:srgbClr val="6746B9"/>
                </a:solidFill>
                <a:latin typeface="Inter Tight" pitchFamily="2" charset="0"/>
                <a:ea typeface="Inter Tight" pitchFamily="2" charset="0"/>
                <a:cs typeface="Inter Tight" pitchFamily="2" charset="0"/>
              </a:rPr>
              <a:t>Mask_predicted</a:t>
            </a:r>
            <a:endParaRPr lang="he-IL" sz="1200" b="1" dirty="0">
              <a:solidFill>
                <a:srgbClr val="6746B9"/>
              </a:solidFill>
              <a:latin typeface="Inter Tight" pitchFamily="2" charset="0"/>
              <a:ea typeface="Inter Tight" pitchFamily="2" charset="0"/>
            </a:endParaRPr>
          </a:p>
        </p:txBody>
      </p:sp>
      <p:sp>
        <p:nvSpPr>
          <p:cNvPr id="17" name="תיבת טקסט 16">
            <a:extLst>
              <a:ext uri="{FF2B5EF4-FFF2-40B4-BE49-F238E27FC236}">
                <a16:creationId xmlns:a16="http://schemas.microsoft.com/office/drawing/2014/main" id="{3DC2ABEB-B47D-6DBF-312F-8038946B53B4}"/>
              </a:ext>
            </a:extLst>
          </p:cNvPr>
          <p:cNvSpPr txBox="1"/>
          <p:nvPr/>
        </p:nvSpPr>
        <p:spPr>
          <a:xfrm>
            <a:off x="6768769" y="4325878"/>
            <a:ext cx="1135537" cy="276999"/>
          </a:xfrm>
          <a:prstGeom prst="rect">
            <a:avLst/>
          </a:prstGeom>
          <a:noFill/>
        </p:spPr>
        <p:txBody>
          <a:bodyPr wrap="square">
            <a:spAutoFit/>
          </a:bodyPr>
          <a:lstStyle/>
          <a:p>
            <a:r>
              <a:rPr lang="en-US" sz="1200" b="1" dirty="0" err="1">
                <a:solidFill>
                  <a:srgbClr val="6746B9"/>
                </a:solidFill>
                <a:latin typeface="Inter Tight" pitchFamily="2" charset="0"/>
                <a:ea typeface="Inter Tight" pitchFamily="2" charset="0"/>
                <a:cs typeface="Inter Tight" pitchFamily="2" charset="0"/>
              </a:rPr>
              <a:t>Mask_target</a:t>
            </a:r>
            <a:endParaRPr lang="he-IL" sz="1200" b="1" dirty="0">
              <a:solidFill>
                <a:srgbClr val="6746B9"/>
              </a:solidFill>
              <a:latin typeface="Inter Tight" pitchFamily="2" charset="0"/>
              <a:ea typeface="Inter Tight" pitchFamily="2" charset="0"/>
            </a:endParaRPr>
          </a:p>
        </p:txBody>
      </p:sp>
      <mc:AlternateContent xmlns:mc="http://schemas.openxmlformats.org/markup-compatibility/2006" xmlns:a14="http://schemas.microsoft.com/office/drawing/2010/main">
        <mc:Choice Requires="a14">
          <p:sp>
            <p:nvSpPr>
              <p:cNvPr id="18" name="תיבת טקסט 17">
                <a:extLst>
                  <a:ext uri="{FF2B5EF4-FFF2-40B4-BE49-F238E27FC236}">
                    <a16:creationId xmlns:a16="http://schemas.microsoft.com/office/drawing/2014/main" id="{760BBE87-497A-9BE9-B06B-D3D58A0CD067}"/>
                  </a:ext>
                </a:extLst>
              </p:cNvPr>
              <p:cNvSpPr txBox="1"/>
              <p:nvPr/>
            </p:nvSpPr>
            <p:spPr>
              <a:xfrm>
                <a:off x="1803985" y="3896990"/>
                <a:ext cx="636712"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e-IL" sz="1000" i="1" smtClean="0">
                          <a:solidFill>
                            <a:schemeClr val="tx1">
                              <a:lumMod val="75000"/>
                            </a:schemeClr>
                          </a:solidFill>
                          <a:latin typeface="Cambria Math" panose="02040503050406030204" pitchFamily="18" charset="0"/>
                        </a:rPr>
                        <m:t>𝑁</m:t>
                      </m:r>
                      <m:r>
                        <a:rPr lang="he-IL" sz="1000" i="0">
                          <a:solidFill>
                            <a:schemeClr val="tx1">
                              <a:lumMod val="75000"/>
                            </a:schemeClr>
                          </a:solidFill>
                          <a:latin typeface="Cambria Math" panose="02040503050406030204" pitchFamily="18" charset="0"/>
                        </a:rPr>
                        <m:t>⋅</m:t>
                      </m:r>
                      <m:r>
                        <a:rPr lang="he-IL" sz="1000" i="1">
                          <a:solidFill>
                            <a:schemeClr val="tx1">
                              <a:lumMod val="75000"/>
                            </a:schemeClr>
                          </a:solidFill>
                          <a:latin typeface="Cambria Math" panose="02040503050406030204" pitchFamily="18" charset="0"/>
                        </a:rPr>
                        <m:t>𝑥</m:t>
                      </m:r>
                    </m:oMath>
                  </m:oMathPara>
                </a14:m>
                <a:endParaRPr lang="he-IL" sz="1000" dirty="0">
                  <a:solidFill>
                    <a:schemeClr val="tx1">
                      <a:lumMod val="75000"/>
                    </a:schemeClr>
                  </a:solidFill>
                </a:endParaRPr>
              </a:p>
            </p:txBody>
          </p:sp>
        </mc:Choice>
        <mc:Fallback xmlns="">
          <p:sp>
            <p:nvSpPr>
              <p:cNvPr id="18" name="תיבת טקסט 17">
                <a:extLst>
                  <a:ext uri="{FF2B5EF4-FFF2-40B4-BE49-F238E27FC236}">
                    <a16:creationId xmlns:a16="http://schemas.microsoft.com/office/drawing/2014/main" id="{760BBE87-497A-9BE9-B06B-D3D58A0CD067}"/>
                  </a:ext>
                </a:extLst>
              </p:cNvPr>
              <p:cNvSpPr txBox="1">
                <a:spLocks noRot="1" noChangeAspect="1" noMove="1" noResize="1" noEditPoints="1" noAdjustHandles="1" noChangeArrowheads="1" noChangeShapeType="1" noTextEdit="1"/>
              </p:cNvSpPr>
              <p:nvPr/>
            </p:nvSpPr>
            <p:spPr>
              <a:xfrm>
                <a:off x="1803985" y="3896990"/>
                <a:ext cx="636712" cy="246221"/>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תיבת טקסט 18">
                <a:extLst>
                  <a:ext uri="{FF2B5EF4-FFF2-40B4-BE49-F238E27FC236}">
                    <a16:creationId xmlns:a16="http://schemas.microsoft.com/office/drawing/2014/main" id="{15881174-A3BE-31F0-F51B-43FE343E39B1}"/>
                  </a:ext>
                </a:extLst>
              </p:cNvPr>
              <p:cNvSpPr txBox="1"/>
              <p:nvPr/>
            </p:nvSpPr>
            <p:spPr>
              <a:xfrm>
                <a:off x="3751398" y="3884210"/>
                <a:ext cx="636712" cy="246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000" b="0" i="1" smtClean="0">
                          <a:solidFill>
                            <a:schemeClr val="tx1">
                              <a:lumMod val="75000"/>
                            </a:schemeClr>
                          </a:solidFill>
                          <a:latin typeface="Cambria Math" panose="02040503050406030204" pitchFamily="18" charset="0"/>
                        </a:rPr>
                        <m:t>𝑀</m:t>
                      </m:r>
                      <m:r>
                        <a:rPr lang="he-IL" sz="1000" i="0">
                          <a:solidFill>
                            <a:schemeClr val="tx1">
                              <a:lumMod val="75000"/>
                            </a:schemeClr>
                          </a:solidFill>
                          <a:latin typeface="Cambria Math" panose="02040503050406030204" pitchFamily="18" charset="0"/>
                        </a:rPr>
                        <m:t>⋅</m:t>
                      </m:r>
                      <m:r>
                        <a:rPr lang="he-IL" sz="1000" i="1">
                          <a:solidFill>
                            <a:schemeClr val="tx1">
                              <a:lumMod val="75000"/>
                            </a:schemeClr>
                          </a:solidFill>
                          <a:latin typeface="Cambria Math" panose="02040503050406030204" pitchFamily="18" charset="0"/>
                        </a:rPr>
                        <m:t>𝑥</m:t>
                      </m:r>
                    </m:oMath>
                  </m:oMathPara>
                </a14:m>
                <a:endParaRPr lang="he-IL" sz="1000" dirty="0">
                  <a:solidFill>
                    <a:schemeClr val="tx1">
                      <a:lumMod val="75000"/>
                    </a:schemeClr>
                  </a:solidFill>
                </a:endParaRPr>
              </a:p>
            </p:txBody>
          </p:sp>
        </mc:Choice>
        <mc:Fallback xmlns="">
          <p:sp>
            <p:nvSpPr>
              <p:cNvPr id="19" name="תיבת טקסט 18">
                <a:extLst>
                  <a:ext uri="{FF2B5EF4-FFF2-40B4-BE49-F238E27FC236}">
                    <a16:creationId xmlns:a16="http://schemas.microsoft.com/office/drawing/2014/main" id="{15881174-A3BE-31F0-F51B-43FE343E39B1}"/>
                  </a:ext>
                </a:extLst>
              </p:cNvPr>
              <p:cNvSpPr txBox="1">
                <a:spLocks noRot="1" noChangeAspect="1" noMove="1" noResize="1" noEditPoints="1" noAdjustHandles="1" noChangeArrowheads="1" noChangeShapeType="1" noTextEdit="1"/>
              </p:cNvSpPr>
              <p:nvPr/>
            </p:nvSpPr>
            <p:spPr>
              <a:xfrm>
                <a:off x="3751398" y="3884210"/>
                <a:ext cx="636712" cy="246221"/>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CF34907C-EFFB-D39D-0F94-1714F4C9EAFB}"/>
                  </a:ext>
                </a:extLst>
              </p:cNvPr>
              <p:cNvSpPr txBox="1"/>
              <p:nvPr/>
            </p:nvSpPr>
            <p:spPr>
              <a:xfrm>
                <a:off x="4755892" y="3653684"/>
                <a:ext cx="4201009" cy="325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e-IL" i="1" smtClean="0">
                          <a:solidFill>
                            <a:schemeClr val="tx1"/>
                          </a:solidFill>
                          <a:latin typeface="Cambria Math" panose="02040503050406030204" pitchFamily="18" charset="0"/>
                        </a:rPr>
                        <m:t>𝑀𝑆𝐸</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𝑘</m:t>
                          </m:r>
                        </m:e>
                        <m:sub>
                          <m:r>
                            <a:rPr lang="en-US" b="0" i="1" smtClean="0">
                              <a:solidFill>
                                <a:schemeClr val="tx1"/>
                              </a:solidFill>
                              <a:latin typeface="Cambria Math" panose="02040503050406030204" pitchFamily="18" charset="0"/>
                            </a:rPr>
                            <m:t>𝑡𝑎𝑟𝑔𝑒𝑡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𝑚𝑎𝑠</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𝑘</m:t>
                          </m:r>
                        </m:e>
                        <m:sub>
                          <m:r>
                            <a:rPr lang="en-US" b="0" i="1" smtClean="0">
                              <a:solidFill>
                                <a:schemeClr val="tx1"/>
                              </a:solidFill>
                              <a:latin typeface="Cambria Math" panose="02040503050406030204" pitchFamily="18" charset="0"/>
                            </a:rPr>
                            <m:t>𝑝𝑟𝑒𝑑𝑖𝑐𝑡𝑒𝑑</m:t>
                          </m:r>
                        </m:sub>
                      </m:sSub>
                      <m:r>
                        <a:rPr lang="en-US" b="0" i="1" smtClean="0">
                          <a:solidFill>
                            <a:schemeClr val="tx1"/>
                          </a:solidFill>
                          <a:latin typeface="Cambria Math" panose="02040503050406030204" pitchFamily="18" charset="0"/>
                        </a:rPr>
                        <m:t>)</m:t>
                      </m:r>
                    </m:oMath>
                  </m:oMathPara>
                </a14:m>
                <a:endParaRPr lang="he-IL" dirty="0">
                  <a:solidFill>
                    <a:schemeClr val="tx1"/>
                  </a:solidFill>
                </a:endParaRPr>
              </a:p>
            </p:txBody>
          </p:sp>
        </mc:Choice>
        <mc:Fallback xmlns="">
          <p:sp>
            <p:nvSpPr>
              <p:cNvPr id="20" name="תיבת טקסט 19">
                <a:extLst>
                  <a:ext uri="{FF2B5EF4-FFF2-40B4-BE49-F238E27FC236}">
                    <a16:creationId xmlns:a16="http://schemas.microsoft.com/office/drawing/2014/main" id="{CF34907C-EFFB-D39D-0F94-1714F4C9EAFB}"/>
                  </a:ext>
                </a:extLst>
              </p:cNvPr>
              <p:cNvSpPr txBox="1">
                <a:spLocks noRot="1" noChangeAspect="1" noMove="1" noResize="1" noEditPoints="1" noAdjustHandles="1" noChangeArrowheads="1" noChangeShapeType="1" noTextEdit="1"/>
              </p:cNvSpPr>
              <p:nvPr/>
            </p:nvSpPr>
            <p:spPr>
              <a:xfrm>
                <a:off x="4755892" y="3653684"/>
                <a:ext cx="4201009" cy="325282"/>
              </a:xfrm>
              <a:prstGeom prst="rect">
                <a:avLst/>
              </a:prstGeom>
              <a:blipFill>
                <a:blip r:embed="rId6"/>
                <a:stretch>
                  <a:fillRect b="-1852"/>
                </a:stretch>
              </a:blipFill>
            </p:spPr>
            <p:txBody>
              <a:bodyPr/>
              <a:lstStyle/>
              <a:p>
                <a:r>
                  <a:rPr lang="he-IL">
                    <a:noFill/>
                  </a:rPr>
                  <a:t> </a:t>
                </a:r>
              </a:p>
            </p:txBody>
          </p:sp>
        </mc:Fallback>
      </mc:AlternateContent>
    </p:spTree>
    <p:extLst>
      <p:ext uri="{BB962C8B-B14F-4D97-AF65-F5344CB8AC3E}">
        <p14:creationId xmlns:p14="http://schemas.microsoft.com/office/powerpoint/2010/main" val="2576509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3"/>
          <p:cNvSpPr txBox="1">
            <a:spLocks noGrp="1"/>
          </p:cNvSpPr>
          <p:nvPr>
            <p:ph type="title"/>
          </p:nvPr>
        </p:nvSpPr>
        <p:spPr>
          <a:xfrm>
            <a:off x="715050" y="336063"/>
            <a:ext cx="7713900" cy="664200"/>
          </a:xfrm>
          <a:prstGeom prst="rect">
            <a:avLst/>
          </a:prstGeom>
        </p:spPr>
        <p:txBody>
          <a:bodyPr spcFirstLastPara="1" wrap="square" lIns="91425" tIns="91425" rIns="91425" bIns="91425" anchor="t" anchorCtr="0">
            <a:noAutofit/>
          </a:bodyPr>
          <a:lstStyle/>
          <a:p>
            <a:r>
              <a:rPr lang="en-US" dirty="0">
                <a:latin typeface="Inter Tight SemiBold" pitchFamily="2" charset="0"/>
                <a:ea typeface="Inter Tight SemiBold" pitchFamily="2" charset="0"/>
                <a:cs typeface="Inter Tight SemiBold" pitchFamily="2" charset="0"/>
              </a:rPr>
              <a:t>Reconstruct masked connections</a:t>
            </a:r>
          </a:p>
        </p:txBody>
      </p:sp>
      <p:sp>
        <p:nvSpPr>
          <p:cNvPr id="380" name="Google Shape;380;p33"/>
          <p:cNvSpPr/>
          <p:nvPr/>
        </p:nvSpPr>
        <p:spPr>
          <a:xfrm>
            <a:off x="7560325" y="85851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7728675" y="763600"/>
            <a:ext cx="151500" cy="151500"/>
          </a:xfrm>
          <a:prstGeom prst="ellipse">
            <a:avLst/>
          </a:prstGeom>
          <a:gradFill>
            <a:gsLst>
              <a:gs pos="0">
                <a:schemeClr val="dk2">
                  <a:alpha val="10000"/>
                </a:schemeClr>
              </a:gs>
              <a:gs pos="100000">
                <a:schemeClr val="lt1">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תמונה 18">
            <a:extLst>
              <a:ext uri="{FF2B5EF4-FFF2-40B4-BE49-F238E27FC236}">
                <a16:creationId xmlns:a16="http://schemas.microsoft.com/office/drawing/2014/main" id="{4BAA4086-C065-0764-9436-16AAB762AE89}"/>
              </a:ext>
            </a:extLst>
          </p:cNvPr>
          <p:cNvPicPr>
            <a:picLocks noChangeAspect="1"/>
          </p:cNvPicPr>
          <p:nvPr/>
        </p:nvPicPr>
        <p:blipFill>
          <a:blip r:embed="rId3"/>
          <a:stretch>
            <a:fillRect/>
          </a:stretch>
        </p:blipFill>
        <p:spPr>
          <a:xfrm>
            <a:off x="4720195" y="1849120"/>
            <a:ext cx="3563422" cy="3207897"/>
          </a:xfrm>
          <a:prstGeom prst="roundRect">
            <a:avLst>
              <a:gd name="adj" fmla="val 4167"/>
            </a:avLst>
          </a:prstGeom>
          <a:solidFill>
            <a:srgbClr val="FFFFFF"/>
          </a:solidFill>
          <a:ln w="190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תיבת טקסט 1">
            <a:extLst>
              <a:ext uri="{FF2B5EF4-FFF2-40B4-BE49-F238E27FC236}">
                <a16:creationId xmlns:a16="http://schemas.microsoft.com/office/drawing/2014/main" id="{9E64D27F-2C7C-EA6D-1552-B758A4981AE1}"/>
              </a:ext>
            </a:extLst>
          </p:cNvPr>
          <p:cNvSpPr txBox="1"/>
          <p:nvPr/>
        </p:nvSpPr>
        <p:spPr>
          <a:xfrm>
            <a:off x="151304" y="923643"/>
            <a:ext cx="8334855" cy="1361527"/>
          </a:xfrm>
          <a:prstGeom prst="rect">
            <a:avLst/>
          </a:prstGeom>
          <a:noFill/>
        </p:spPr>
        <p:txBody>
          <a:bodyPr wrap="square">
            <a:spAutoFit/>
          </a:bodyPr>
          <a:lstStyle/>
          <a:p>
            <a:pPr marL="457200" lvl="1">
              <a:lnSpc>
                <a:spcPct val="107000"/>
              </a:lnSpc>
              <a:spcAft>
                <a:spcPts val="800"/>
              </a:spcAft>
            </a:pPr>
            <a:r>
              <a:rPr lang="en-US" sz="1800" kern="0" dirty="0">
                <a:solidFill>
                  <a:srgbClr val="002060"/>
                </a:solidFill>
                <a:effectLst/>
                <a:latin typeface="Inter Tight" pitchFamily="2" charset="0"/>
                <a:ea typeface="Inter Tight" pitchFamily="2" charset="0"/>
                <a:cs typeface="Inter Tight" pitchFamily="2" charset="0"/>
              </a:rPr>
              <a:t>After training the deep network on partial data (e.g., 70% nodes).</a:t>
            </a:r>
            <a:r>
              <a:rPr lang="en-US" sz="1800" kern="100" dirty="0">
                <a:solidFill>
                  <a:srgbClr val="002060"/>
                </a:solidFill>
                <a:effectLst/>
                <a:latin typeface="Inter Tight" pitchFamily="2" charset="0"/>
                <a:ea typeface="Inter Tight" pitchFamily="2" charset="0"/>
                <a:cs typeface="Inter Tight" pitchFamily="2" charset="0"/>
              </a:rPr>
              <a:t> The aim is to </a:t>
            </a:r>
            <a:r>
              <a:rPr lang="en-US" sz="1800" dirty="0">
                <a:solidFill>
                  <a:srgbClr val="002060"/>
                </a:solidFill>
                <a:latin typeface="Inter Tight" pitchFamily="2" charset="0"/>
                <a:ea typeface="Inter Tight" pitchFamily="2" charset="0"/>
                <a:cs typeface="Inter Tight" pitchFamily="2" charset="0"/>
              </a:rPr>
              <a:t>r</a:t>
            </a:r>
            <a:r>
              <a:rPr lang="en-US" sz="1800" kern="0" dirty="0">
                <a:solidFill>
                  <a:srgbClr val="002060"/>
                </a:solidFill>
                <a:effectLst/>
                <a:latin typeface="Inter Tight" pitchFamily="2" charset="0"/>
                <a:ea typeface="Inter Tight" pitchFamily="2" charset="0"/>
                <a:cs typeface="Inter Tight" pitchFamily="2" charset="0"/>
              </a:rPr>
              <a:t>econstruct the omitted masked nodes (</a:t>
            </a:r>
            <a:r>
              <a:rPr lang="en-US" sz="1800" dirty="0">
                <a:solidFill>
                  <a:srgbClr val="002060"/>
                </a:solidFill>
                <a:latin typeface="Inter Tight" pitchFamily="2" charset="0"/>
                <a:ea typeface="Inter Tight" pitchFamily="2" charset="0"/>
                <a:cs typeface="Inter Tight" pitchFamily="2" charset="0"/>
              </a:rPr>
              <a:t>e.g. , </a:t>
            </a:r>
            <a:r>
              <a:rPr lang="en-US" sz="1800" kern="0" dirty="0">
                <a:solidFill>
                  <a:srgbClr val="002060"/>
                </a:solidFill>
                <a:effectLst/>
                <a:latin typeface="Inter Tight" pitchFamily="2" charset="0"/>
                <a:ea typeface="Inter Tight" pitchFamily="2" charset="0"/>
                <a:cs typeface="Inter Tight" pitchFamily="2" charset="0"/>
              </a:rPr>
              <a:t>30%) by identifying potential links with similarity scores that meet or exceed the threshold (Tr).  </a:t>
            </a:r>
            <a:endParaRPr lang="en-US" sz="1800" kern="100" dirty="0">
              <a:solidFill>
                <a:srgbClr val="002060"/>
              </a:solidFill>
              <a:effectLst/>
              <a:latin typeface="Inter Tight" pitchFamily="2" charset="0"/>
              <a:ea typeface="Inter Tight" pitchFamily="2" charset="0"/>
              <a:cs typeface="Inter Tight" pitchFamily="2" charset="0"/>
            </a:endParaRPr>
          </a:p>
          <a:p>
            <a:pPr marL="457200" lvl="1" algn="l" rtl="0">
              <a:lnSpc>
                <a:spcPct val="107000"/>
              </a:lnSpc>
              <a:spcAft>
                <a:spcPts val="800"/>
              </a:spcAft>
            </a:pPr>
            <a:endParaRPr lang="en-US" sz="1800" kern="0" dirty="0">
              <a:solidFill>
                <a:srgbClr val="002060"/>
              </a:solidFill>
              <a:effectLst/>
              <a:latin typeface="Inter Tight" pitchFamily="2" charset="0"/>
              <a:ea typeface="Inter Tight" pitchFamily="2" charset="0"/>
              <a:cs typeface="Inter Tight" pitchFamily="2" charset="0"/>
            </a:endParaRPr>
          </a:p>
        </p:txBody>
      </p:sp>
      <p:sp>
        <p:nvSpPr>
          <p:cNvPr id="11" name="תיבת טקסט 10">
            <a:extLst>
              <a:ext uri="{FF2B5EF4-FFF2-40B4-BE49-F238E27FC236}">
                <a16:creationId xmlns:a16="http://schemas.microsoft.com/office/drawing/2014/main" id="{C8B0FDE4-8301-6805-0FC3-F9A68BD2D831}"/>
              </a:ext>
            </a:extLst>
          </p:cNvPr>
          <p:cNvSpPr txBox="1"/>
          <p:nvPr/>
        </p:nvSpPr>
        <p:spPr>
          <a:xfrm>
            <a:off x="-535098" y="4010711"/>
            <a:ext cx="3577416" cy="577594"/>
          </a:xfrm>
          <a:prstGeom prst="rect">
            <a:avLst/>
          </a:prstGeom>
          <a:noFill/>
        </p:spPr>
        <p:txBody>
          <a:bodyPr wrap="square">
            <a:spAutoFit/>
          </a:bodyPr>
          <a:lstStyle/>
          <a:p>
            <a:pPr marL="457200" lvl="1" algn="ctr">
              <a:lnSpc>
                <a:spcPct val="107000"/>
              </a:lnSpc>
              <a:spcAft>
                <a:spcPts val="800"/>
              </a:spcAft>
            </a:pPr>
            <a:r>
              <a:rPr lang="en-US" sz="1200" dirty="0">
                <a:latin typeface="Inter Tight" pitchFamily="2" charset="0"/>
                <a:ea typeface="Inter Tight" pitchFamily="2" charset="0"/>
                <a:cs typeface="Inter Tight" pitchFamily="2" charset="0"/>
              </a:rPr>
              <a:t>Recover Sub Citation Network</a:t>
            </a:r>
          </a:p>
          <a:p>
            <a:pPr marL="457200" lvl="1" algn="ctr">
              <a:lnSpc>
                <a:spcPct val="107000"/>
              </a:lnSpc>
              <a:spcAft>
                <a:spcPts val="800"/>
              </a:spcAft>
            </a:pPr>
            <a:r>
              <a:rPr lang="en-US" sz="1200" dirty="0">
                <a:latin typeface="Inter Tight" pitchFamily="2" charset="0"/>
                <a:ea typeface="Inter Tight" pitchFamily="2" charset="0"/>
                <a:cs typeface="Inter Tight" pitchFamily="2" charset="0"/>
              </a:rPr>
              <a:t> (Based on 30% nodes)</a:t>
            </a:r>
          </a:p>
        </p:txBody>
      </p:sp>
      <p:pic>
        <p:nvPicPr>
          <p:cNvPr id="13" name="תמונה 12" descr="תמונה שמכילה עיגול, גרפיקה, צילום מסך, עיצוב&#10;&#10;התיאור נוצר באופן אוטומטי">
            <a:extLst>
              <a:ext uri="{FF2B5EF4-FFF2-40B4-BE49-F238E27FC236}">
                <a16:creationId xmlns:a16="http://schemas.microsoft.com/office/drawing/2014/main" id="{D5376728-C693-D0FE-79D9-2E742B21AF31}"/>
              </a:ext>
            </a:extLst>
          </p:cNvPr>
          <p:cNvPicPr>
            <a:picLocks noChangeAspect="1"/>
          </p:cNvPicPr>
          <p:nvPr/>
        </p:nvPicPr>
        <p:blipFill>
          <a:blip r:embed="rId4"/>
          <a:stretch>
            <a:fillRect/>
          </a:stretch>
        </p:blipFill>
        <p:spPr>
          <a:xfrm>
            <a:off x="381245" y="2424709"/>
            <a:ext cx="1576363" cy="1576363"/>
          </a:xfrm>
          <a:prstGeom prst="rect">
            <a:avLst/>
          </a:prstGeom>
        </p:spPr>
      </p:pic>
      <p:sp>
        <p:nvSpPr>
          <p:cNvPr id="14" name="Text Placeholder 6">
            <a:extLst>
              <a:ext uri="{FF2B5EF4-FFF2-40B4-BE49-F238E27FC236}">
                <a16:creationId xmlns:a16="http://schemas.microsoft.com/office/drawing/2014/main" id="{5B035CD0-667C-2E50-01CA-4E02BB12E19A}"/>
              </a:ext>
            </a:extLst>
          </p:cNvPr>
          <p:cNvSpPr txBox="1">
            <a:spLocks/>
          </p:cNvSpPr>
          <p:nvPr/>
        </p:nvSpPr>
        <p:spPr>
          <a:xfrm>
            <a:off x="3489043" y="3072286"/>
            <a:ext cx="357421" cy="319316"/>
          </a:xfrm>
          <a:prstGeom prst="ellipse">
            <a:avLst/>
          </a:prstGeom>
          <a:solidFill>
            <a:srgbClr val="5B5B5B"/>
          </a:solidFill>
          <a:ln/>
        </p:spPr>
        <p:style>
          <a:lnRef idx="2">
            <a:schemeClr val="dk1">
              <a:shade val="15000"/>
            </a:schemeClr>
          </a:lnRef>
          <a:fillRef idx="1">
            <a:schemeClr val="dk1"/>
          </a:fillRef>
          <a:effectRef idx="0">
            <a:schemeClr val="dk1"/>
          </a:effectRef>
          <a:fontRef idx="minor">
            <a:schemeClr val="lt1"/>
          </a:fontRef>
        </p:style>
        <p:txBody>
          <a:bodyPr vert="horz" lIns="0" tIns="0" rIns="0" bIns="91440" rtlCol="0" anchor="ctr">
            <a:noAutofit/>
          </a:bodyPr>
          <a:lstStyle>
            <a:lvl1pPr marL="0" indent="0" algn="ctr" defTabSz="914400" rtl="0" eaLnBrk="1" latinLnBrk="0" hangingPunct="1">
              <a:lnSpc>
                <a:spcPct val="90000"/>
              </a:lnSpc>
              <a:spcBef>
                <a:spcPts val="0"/>
              </a:spcBef>
              <a:buFont typeface="Arial" panose="020B0604020202020204" pitchFamily="34" charset="0"/>
              <a:buNone/>
              <a:defRPr sz="32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white"/>
              </a:solidFill>
              <a:effectLst/>
              <a:uLnTx/>
              <a:uFillTx/>
              <a:latin typeface="Inter Tight" pitchFamily="2" charset="0"/>
              <a:ea typeface="Inter Tight" pitchFamily="2" charset="0"/>
              <a:cs typeface="Inter Tight" pitchFamily="2" charset="0"/>
            </a:endParaRPr>
          </a:p>
        </p:txBody>
      </p:sp>
      <p:sp>
        <p:nvSpPr>
          <p:cNvPr id="15" name="Text Placeholder 6">
            <a:extLst>
              <a:ext uri="{FF2B5EF4-FFF2-40B4-BE49-F238E27FC236}">
                <a16:creationId xmlns:a16="http://schemas.microsoft.com/office/drawing/2014/main" id="{356EBF9D-87A3-ED4C-25DE-DA9326CCB464}"/>
              </a:ext>
            </a:extLst>
          </p:cNvPr>
          <p:cNvSpPr txBox="1">
            <a:spLocks/>
          </p:cNvSpPr>
          <p:nvPr/>
        </p:nvSpPr>
        <p:spPr>
          <a:xfrm>
            <a:off x="2450795" y="3072286"/>
            <a:ext cx="357421" cy="319316"/>
          </a:xfrm>
          <a:prstGeom prst="ellipse">
            <a:avLst/>
          </a:prstGeom>
          <a:solidFill>
            <a:srgbClr val="5B5B5B"/>
          </a:solidFill>
          <a:ln/>
        </p:spPr>
        <p:style>
          <a:lnRef idx="2">
            <a:schemeClr val="dk1">
              <a:shade val="15000"/>
            </a:schemeClr>
          </a:lnRef>
          <a:fillRef idx="1">
            <a:schemeClr val="dk1"/>
          </a:fillRef>
          <a:effectRef idx="0">
            <a:schemeClr val="dk1"/>
          </a:effectRef>
          <a:fontRef idx="minor">
            <a:schemeClr val="lt1"/>
          </a:fontRef>
        </p:style>
        <p:txBody>
          <a:bodyPr vert="horz" lIns="0" tIns="0" rIns="0" bIns="91440" rtlCol="0" anchor="ctr">
            <a:noAutofit/>
          </a:bodyPr>
          <a:lstStyle>
            <a:lvl1pPr marL="0" indent="0" algn="ctr" defTabSz="914400" rtl="0" eaLnBrk="1" latinLnBrk="0" hangingPunct="1">
              <a:lnSpc>
                <a:spcPct val="90000"/>
              </a:lnSpc>
              <a:spcBef>
                <a:spcPts val="0"/>
              </a:spcBef>
              <a:buFont typeface="Arial" panose="020B0604020202020204" pitchFamily="34" charset="0"/>
              <a:buNone/>
              <a:defRPr sz="32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white"/>
              </a:solidFill>
              <a:effectLst/>
              <a:uLnTx/>
              <a:uFillTx/>
              <a:latin typeface="Inter Tight" pitchFamily="2" charset="0"/>
              <a:ea typeface="Inter Tight" pitchFamily="2" charset="0"/>
              <a:cs typeface="Inter Tight" pitchFamily="2" charset="0"/>
            </a:endParaRPr>
          </a:p>
        </p:txBody>
      </p:sp>
      <p:cxnSp>
        <p:nvCxnSpPr>
          <p:cNvPr id="17" name="מחבר ישר 16">
            <a:extLst>
              <a:ext uri="{FF2B5EF4-FFF2-40B4-BE49-F238E27FC236}">
                <a16:creationId xmlns:a16="http://schemas.microsoft.com/office/drawing/2014/main" id="{CF9E7AEF-2EEE-5BAA-FE0A-600E6757146C}"/>
              </a:ext>
            </a:extLst>
          </p:cNvPr>
          <p:cNvCxnSpPr>
            <a:cxnSpLocks/>
            <a:stCxn id="14" idx="2"/>
            <a:endCxn id="15" idx="6"/>
          </p:cNvCxnSpPr>
          <p:nvPr/>
        </p:nvCxnSpPr>
        <p:spPr>
          <a:xfrm flipH="1">
            <a:off x="2808216" y="3231944"/>
            <a:ext cx="680827" cy="0"/>
          </a:xfrm>
          <a:prstGeom prst="line">
            <a:avLst/>
          </a:prstGeom>
          <a:ln w="38100">
            <a:prstDash val="sysDash"/>
          </a:ln>
        </p:spPr>
        <p:style>
          <a:lnRef idx="1">
            <a:schemeClr val="accent2"/>
          </a:lnRef>
          <a:fillRef idx="0">
            <a:schemeClr val="accent2"/>
          </a:fillRef>
          <a:effectRef idx="0">
            <a:schemeClr val="accent2"/>
          </a:effectRef>
          <a:fontRef idx="minor">
            <a:schemeClr val="tx1"/>
          </a:fontRef>
        </p:style>
      </p:cxnSp>
      <p:sp>
        <p:nvSpPr>
          <p:cNvPr id="36" name="חץ: ימינה 35">
            <a:extLst>
              <a:ext uri="{FF2B5EF4-FFF2-40B4-BE49-F238E27FC236}">
                <a16:creationId xmlns:a16="http://schemas.microsoft.com/office/drawing/2014/main" id="{16148B90-110D-DFAC-2838-33B5FF44B30E}"/>
              </a:ext>
            </a:extLst>
          </p:cNvPr>
          <p:cNvSpPr/>
          <p:nvPr/>
        </p:nvSpPr>
        <p:spPr>
          <a:xfrm>
            <a:off x="1835495" y="3065335"/>
            <a:ext cx="513080" cy="319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חץ: ימינה 36">
            <a:extLst>
              <a:ext uri="{FF2B5EF4-FFF2-40B4-BE49-F238E27FC236}">
                <a16:creationId xmlns:a16="http://schemas.microsoft.com/office/drawing/2014/main" id="{FCFE6299-EEEE-8A0E-613C-837E804724DC}"/>
              </a:ext>
            </a:extLst>
          </p:cNvPr>
          <p:cNvSpPr/>
          <p:nvPr/>
        </p:nvSpPr>
        <p:spPr>
          <a:xfrm>
            <a:off x="4009590" y="3100752"/>
            <a:ext cx="562410" cy="3193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4" name="תמונה 43" descr="תמונה שמכילה עיצוב&#10;&#10;התיאור נוצר באופן אוטומטי ברמת מהימנות בינונית">
            <a:extLst>
              <a:ext uri="{FF2B5EF4-FFF2-40B4-BE49-F238E27FC236}">
                <a16:creationId xmlns:a16="http://schemas.microsoft.com/office/drawing/2014/main" id="{FE5D6004-115F-F1C3-AA63-6F3159788ADC}"/>
              </a:ext>
            </a:extLst>
          </p:cNvPr>
          <p:cNvPicPr>
            <a:picLocks noChangeAspect="1"/>
          </p:cNvPicPr>
          <p:nvPr/>
        </p:nvPicPr>
        <p:blipFill>
          <a:blip r:embed="rId5"/>
          <a:stretch>
            <a:fillRect/>
          </a:stretch>
        </p:blipFill>
        <p:spPr>
          <a:xfrm>
            <a:off x="1053143" y="3725178"/>
            <a:ext cx="200467" cy="200467"/>
          </a:xfrm>
          <a:prstGeom prst="rect">
            <a:avLst/>
          </a:prstGeom>
        </p:spPr>
      </p:pic>
      <p:pic>
        <p:nvPicPr>
          <p:cNvPr id="46" name="תמונה 45" descr="תמונה שמכילה גרפיקה, גופן, סמל, עיצוב&#10;&#10;התיאור נוצר באופן אוטומטי">
            <a:extLst>
              <a:ext uri="{FF2B5EF4-FFF2-40B4-BE49-F238E27FC236}">
                <a16:creationId xmlns:a16="http://schemas.microsoft.com/office/drawing/2014/main" id="{D802E6A1-8C97-38A6-BFFE-878DBFF28334}"/>
              </a:ext>
            </a:extLst>
          </p:cNvPr>
          <p:cNvPicPr>
            <a:picLocks noChangeAspect="1"/>
          </p:cNvPicPr>
          <p:nvPr/>
        </p:nvPicPr>
        <p:blipFill>
          <a:blip r:embed="rId6"/>
          <a:stretch>
            <a:fillRect/>
          </a:stretch>
        </p:blipFill>
        <p:spPr>
          <a:xfrm>
            <a:off x="1630403" y="3427150"/>
            <a:ext cx="221650" cy="221650"/>
          </a:xfrm>
          <a:prstGeom prst="rect">
            <a:avLst/>
          </a:prstGeom>
        </p:spPr>
      </p:pic>
      <p:pic>
        <p:nvPicPr>
          <p:cNvPr id="48" name="תמונה 47" descr="תמונה שמכילה גרפיקה, סמל, עיצוב&#10;&#10;התיאור נוצר באופן אוטומטי">
            <a:extLst>
              <a:ext uri="{FF2B5EF4-FFF2-40B4-BE49-F238E27FC236}">
                <a16:creationId xmlns:a16="http://schemas.microsoft.com/office/drawing/2014/main" id="{EB54C586-127E-0C65-F305-67526CF76C02}"/>
              </a:ext>
            </a:extLst>
          </p:cNvPr>
          <p:cNvPicPr>
            <a:picLocks noChangeAspect="1"/>
          </p:cNvPicPr>
          <p:nvPr/>
        </p:nvPicPr>
        <p:blipFill>
          <a:blip r:embed="rId7"/>
          <a:stretch>
            <a:fillRect/>
          </a:stretch>
        </p:blipFill>
        <p:spPr>
          <a:xfrm>
            <a:off x="513062" y="3436981"/>
            <a:ext cx="201988" cy="201988"/>
          </a:xfrm>
          <a:prstGeom prst="rect">
            <a:avLst/>
          </a:prstGeom>
        </p:spPr>
      </p:pic>
      <p:pic>
        <p:nvPicPr>
          <p:cNvPr id="50" name="תמונה 49" descr="תמונה שמכילה לוגו, סמל, גרפיקה, גופן&#10;&#10;התיאור נוצר באופן אוטומטי">
            <a:extLst>
              <a:ext uri="{FF2B5EF4-FFF2-40B4-BE49-F238E27FC236}">
                <a16:creationId xmlns:a16="http://schemas.microsoft.com/office/drawing/2014/main" id="{533EC8CE-AEDA-9675-615F-70E967E72AC3}"/>
              </a:ext>
            </a:extLst>
          </p:cNvPr>
          <p:cNvPicPr>
            <a:picLocks noChangeAspect="1"/>
          </p:cNvPicPr>
          <p:nvPr/>
        </p:nvPicPr>
        <p:blipFill>
          <a:blip r:embed="rId8"/>
          <a:stretch>
            <a:fillRect/>
          </a:stretch>
        </p:blipFill>
        <p:spPr>
          <a:xfrm>
            <a:off x="1053143" y="3098277"/>
            <a:ext cx="233689" cy="233689"/>
          </a:xfrm>
          <a:prstGeom prst="rect">
            <a:avLst/>
          </a:prstGeom>
        </p:spPr>
      </p:pic>
      <p:pic>
        <p:nvPicPr>
          <p:cNvPr id="52" name="תמונה 51" descr="תמונה שמכילה גרפיקה, עיצוב גרפי, סמל, עיצוב&#10;&#10;התיאור נוצר באופן אוטומטי">
            <a:extLst>
              <a:ext uri="{FF2B5EF4-FFF2-40B4-BE49-F238E27FC236}">
                <a16:creationId xmlns:a16="http://schemas.microsoft.com/office/drawing/2014/main" id="{D6EFECDD-7EB8-1868-3B81-42B8214DABDA}"/>
              </a:ext>
            </a:extLst>
          </p:cNvPr>
          <p:cNvPicPr>
            <a:picLocks noChangeAspect="1"/>
          </p:cNvPicPr>
          <p:nvPr/>
        </p:nvPicPr>
        <p:blipFill>
          <a:blip r:embed="rId9"/>
          <a:stretch>
            <a:fillRect/>
          </a:stretch>
        </p:blipFill>
        <p:spPr>
          <a:xfrm>
            <a:off x="1630403" y="2792946"/>
            <a:ext cx="223177" cy="223177"/>
          </a:xfrm>
          <a:prstGeom prst="rect">
            <a:avLst/>
          </a:prstGeom>
        </p:spPr>
      </p:pic>
      <p:pic>
        <p:nvPicPr>
          <p:cNvPr id="54" name="תמונה 53" descr="תמונה שמכילה גרפיקה, עיגול, סמל, גופן&#10;&#10;התיאור נוצר באופן אוטומטי">
            <a:extLst>
              <a:ext uri="{FF2B5EF4-FFF2-40B4-BE49-F238E27FC236}">
                <a16:creationId xmlns:a16="http://schemas.microsoft.com/office/drawing/2014/main" id="{B98ED9CB-0833-7C46-85AF-75342FCD8440}"/>
              </a:ext>
            </a:extLst>
          </p:cNvPr>
          <p:cNvPicPr>
            <a:picLocks noChangeAspect="1"/>
          </p:cNvPicPr>
          <p:nvPr/>
        </p:nvPicPr>
        <p:blipFill>
          <a:blip r:embed="rId10"/>
          <a:stretch>
            <a:fillRect/>
          </a:stretch>
        </p:blipFill>
        <p:spPr>
          <a:xfrm>
            <a:off x="483951" y="2785557"/>
            <a:ext cx="218784" cy="218784"/>
          </a:xfrm>
          <a:prstGeom prst="rect">
            <a:avLst/>
          </a:prstGeom>
        </p:spPr>
      </p:pic>
      <p:pic>
        <p:nvPicPr>
          <p:cNvPr id="56" name="תמונה 55" descr="תמונה שמכילה גרפיקה, עיצוב גרפי, סמל, גופן&#10;&#10;התיאור נוצר באופן אוטומטי">
            <a:extLst>
              <a:ext uri="{FF2B5EF4-FFF2-40B4-BE49-F238E27FC236}">
                <a16:creationId xmlns:a16="http://schemas.microsoft.com/office/drawing/2014/main" id="{01C65DCA-AB02-BCA2-8D87-B49BAC98C75D}"/>
              </a:ext>
            </a:extLst>
          </p:cNvPr>
          <p:cNvPicPr>
            <a:picLocks noChangeAspect="1"/>
          </p:cNvPicPr>
          <p:nvPr/>
        </p:nvPicPr>
        <p:blipFill>
          <a:blip r:embed="rId11"/>
          <a:stretch>
            <a:fillRect/>
          </a:stretch>
        </p:blipFill>
        <p:spPr>
          <a:xfrm>
            <a:off x="1053143" y="2501329"/>
            <a:ext cx="232565" cy="232565"/>
          </a:xfrm>
          <a:prstGeom prst="rect">
            <a:avLst/>
          </a:prstGeom>
        </p:spPr>
      </p:pic>
      <p:sp>
        <p:nvSpPr>
          <p:cNvPr id="58" name="תיבת טקסט 57">
            <a:extLst>
              <a:ext uri="{FF2B5EF4-FFF2-40B4-BE49-F238E27FC236}">
                <a16:creationId xmlns:a16="http://schemas.microsoft.com/office/drawing/2014/main" id="{F80F1F7E-5E60-A8F9-0A1A-686EFC1D2F7E}"/>
              </a:ext>
            </a:extLst>
          </p:cNvPr>
          <p:cNvSpPr txBox="1"/>
          <p:nvPr/>
        </p:nvSpPr>
        <p:spPr>
          <a:xfrm>
            <a:off x="2184198" y="2576376"/>
            <a:ext cx="2145030" cy="461665"/>
          </a:xfrm>
          <a:prstGeom prst="rect">
            <a:avLst/>
          </a:prstGeom>
          <a:noFill/>
        </p:spPr>
        <p:txBody>
          <a:bodyPr wrap="square">
            <a:spAutoFit/>
          </a:bodyPr>
          <a:lstStyle/>
          <a:p>
            <a:pPr algn="ctr"/>
            <a:r>
              <a:rPr lang="en-US" sz="1200" dirty="0">
                <a:latin typeface="Inter Tight" pitchFamily="2" charset="0"/>
                <a:ea typeface="Inter Tight" pitchFamily="2" charset="0"/>
                <a:cs typeface="Inter Tight" pitchFamily="2" charset="0"/>
              </a:rPr>
              <a:t>Does the connection meet </a:t>
            </a:r>
          </a:p>
          <a:p>
            <a:pPr algn="ctr"/>
            <a:r>
              <a:rPr lang="en-US" sz="1200" dirty="0">
                <a:latin typeface="Inter Tight" pitchFamily="2" charset="0"/>
                <a:ea typeface="Inter Tight" pitchFamily="2" charset="0"/>
                <a:cs typeface="Inter Tight" pitchFamily="2" charset="0"/>
              </a:rPr>
              <a:t>the threshold(Tr) condition ?</a:t>
            </a:r>
            <a:endParaRPr lang="he-IL" sz="1200" dirty="0">
              <a:latin typeface="Inter Tight" pitchFamily="2" charset="0"/>
              <a:ea typeface="Inter Tight" pitchFamily="2" charset="0"/>
            </a:endParaRPr>
          </a:p>
        </p:txBody>
      </p:sp>
      <p:pic>
        <p:nvPicPr>
          <p:cNvPr id="59" name="תמונה 58" descr="תמונה שמכילה עיצוב&#10;&#10;התיאור נוצר באופן אוטומטי ברמת מהימנות בינונית">
            <a:extLst>
              <a:ext uri="{FF2B5EF4-FFF2-40B4-BE49-F238E27FC236}">
                <a16:creationId xmlns:a16="http://schemas.microsoft.com/office/drawing/2014/main" id="{9B8511E7-DA94-D5B9-34C0-4B1203C5152F}"/>
              </a:ext>
            </a:extLst>
          </p:cNvPr>
          <p:cNvPicPr>
            <a:picLocks noChangeAspect="1"/>
          </p:cNvPicPr>
          <p:nvPr/>
        </p:nvPicPr>
        <p:blipFill>
          <a:blip r:embed="rId5"/>
          <a:stretch>
            <a:fillRect/>
          </a:stretch>
        </p:blipFill>
        <p:spPr>
          <a:xfrm>
            <a:off x="2450795" y="3062647"/>
            <a:ext cx="357421" cy="357421"/>
          </a:xfrm>
          <a:prstGeom prst="rect">
            <a:avLst/>
          </a:prstGeom>
        </p:spPr>
      </p:pic>
      <p:pic>
        <p:nvPicPr>
          <p:cNvPr id="60" name="תמונה 59" descr="תמונה שמכילה גרפיקה, גופן, סמל, עיצוב&#10;&#10;התיאור נוצר באופן אוטומטי">
            <a:extLst>
              <a:ext uri="{FF2B5EF4-FFF2-40B4-BE49-F238E27FC236}">
                <a16:creationId xmlns:a16="http://schemas.microsoft.com/office/drawing/2014/main" id="{7EAC0E97-18C9-6D4F-ABD8-8B90DB118DF7}"/>
              </a:ext>
            </a:extLst>
          </p:cNvPr>
          <p:cNvPicPr>
            <a:picLocks noChangeAspect="1"/>
          </p:cNvPicPr>
          <p:nvPr/>
        </p:nvPicPr>
        <p:blipFill>
          <a:blip r:embed="rId6"/>
          <a:stretch>
            <a:fillRect/>
          </a:stretch>
        </p:blipFill>
        <p:spPr>
          <a:xfrm>
            <a:off x="3498457" y="3062648"/>
            <a:ext cx="338592" cy="338592"/>
          </a:xfrm>
          <a:prstGeom prst="rect">
            <a:avLst/>
          </a:prstGeom>
        </p:spPr>
      </p:pic>
    </p:spTree>
    <p:extLst>
      <p:ext uri="{BB962C8B-B14F-4D97-AF65-F5344CB8AC3E}">
        <p14:creationId xmlns:p14="http://schemas.microsoft.com/office/powerpoint/2010/main" val="3128402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9" name="Google Shape;259;p28"/>
          <p:cNvSpPr txBox="1">
            <a:spLocks noGrp="1"/>
          </p:cNvSpPr>
          <p:nvPr>
            <p:ph type="title" idx="2"/>
          </p:nvPr>
        </p:nvSpPr>
        <p:spPr>
          <a:xfrm>
            <a:off x="715000" y="396101"/>
            <a:ext cx="77139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Inter Tight SemiBold" pitchFamily="2" charset="0"/>
                <a:ea typeface="Inter Tight SemiBold" pitchFamily="2" charset="0"/>
                <a:cs typeface="Inter Tight SemiBold" pitchFamily="2" charset="0"/>
              </a:rPr>
              <a:t>Model Diagram</a:t>
            </a:r>
            <a:endParaRPr dirty="0">
              <a:solidFill>
                <a:srgbClr val="002060"/>
              </a:solidFill>
              <a:latin typeface="Inter Tight SemiBold" pitchFamily="2" charset="0"/>
              <a:ea typeface="Inter Tight SemiBold" pitchFamily="2" charset="0"/>
              <a:cs typeface="Inter Tight SemiBold" pitchFamily="2" charset="0"/>
            </a:endParaRPr>
          </a:p>
        </p:txBody>
      </p:sp>
      <p:sp>
        <p:nvSpPr>
          <p:cNvPr id="270" name="Google Shape;270;p28"/>
          <p:cNvSpPr/>
          <p:nvPr/>
        </p:nvSpPr>
        <p:spPr>
          <a:xfrm>
            <a:off x="7048850" y="3331325"/>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902850" y="2629688"/>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7089750" y="27969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8113275" y="324145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3D9CD139-43A3-56FF-F579-678718A06AF9}"/>
              </a:ext>
            </a:extLst>
          </p:cNvPr>
          <p:cNvPicPr>
            <a:picLocks noChangeAspect="1"/>
          </p:cNvPicPr>
          <p:nvPr/>
        </p:nvPicPr>
        <p:blipFill>
          <a:blip r:embed="rId3"/>
          <a:stretch>
            <a:fillRect/>
          </a:stretch>
        </p:blipFill>
        <p:spPr>
          <a:xfrm>
            <a:off x="173855" y="1352042"/>
            <a:ext cx="7254412" cy="3611027"/>
          </a:xfrm>
          <a:prstGeom prst="roundRect">
            <a:avLst>
              <a:gd name="adj" fmla="val 4167"/>
            </a:avLst>
          </a:prstGeom>
          <a:solidFill>
            <a:srgbClr val="FFFFFF"/>
          </a:solidFill>
          <a:ln w="28575"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מלבן: פינות מעוגלות 6">
            <a:extLst>
              <a:ext uri="{FF2B5EF4-FFF2-40B4-BE49-F238E27FC236}">
                <a16:creationId xmlns:a16="http://schemas.microsoft.com/office/drawing/2014/main" id="{590C28D1-DB1D-1FCF-6CEC-C53EA4CE55EE}"/>
              </a:ext>
            </a:extLst>
          </p:cNvPr>
          <p:cNvSpPr/>
          <p:nvPr/>
        </p:nvSpPr>
        <p:spPr>
          <a:xfrm>
            <a:off x="4305016" y="51366"/>
            <a:ext cx="4750756" cy="228083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1567180" algn="just" rtl="0">
              <a:lnSpc>
                <a:spcPct val="107000"/>
              </a:lnSpc>
              <a:spcBef>
                <a:spcPts val="0"/>
              </a:spcBef>
              <a:spcAft>
                <a:spcPts val="1200"/>
              </a:spcAft>
            </a:pPr>
            <a:endParaRPr lang="en-US" sz="900" b="1" kern="100" dirty="0">
              <a:solidFill>
                <a:srgbClr val="000000"/>
              </a:solidFill>
              <a:effectLst/>
              <a:latin typeface="Palatino Linotype" panose="02040502050505030304" pitchFamily="18" charset="0"/>
              <a:ea typeface="Arial" panose="020B0604020202020204" pitchFamily="34" charset="0"/>
              <a:cs typeface="Arial" panose="020B0604020202020204" pitchFamily="34" charset="0"/>
            </a:endParaRPr>
          </a:p>
          <a:p>
            <a:pPr algn="ctr"/>
            <a:endParaRPr lang="he-IL" dirty="0"/>
          </a:p>
        </p:txBody>
      </p:sp>
      <p:pic>
        <p:nvPicPr>
          <p:cNvPr id="4" name="תמונה 3">
            <a:extLst>
              <a:ext uri="{FF2B5EF4-FFF2-40B4-BE49-F238E27FC236}">
                <a16:creationId xmlns:a16="http://schemas.microsoft.com/office/drawing/2014/main" id="{DA756FC1-7ABE-80AB-DD28-6BA08F1C8787}"/>
              </a:ext>
            </a:extLst>
          </p:cNvPr>
          <p:cNvPicPr>
            <a:picLocks noChangeAspect="1"/>
          </p:cNvPicPr>
          <p:nvPr/>
        </p:nvPicPr>
        <p:blipFill>
          <a:blip r:embed="rId4"/>
          <a:stretch>
            <a:fillRect/>
          </a:stretch>
        </p:blipFill>
        <p:spPr>
          <a:xfrm>
            <a:off x="4440658" y="295419"/>
            <a:ext cx="4750756" cy="19513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9" name="Google Shape;259;p28"/>
          <p:cNvSpPr txBox="1">
            <a:spLocks noGrp="1"/>
          </p:cNvSpPr>
          <p:nvPr>
            <p:ph type="title" idx="2"/>
          </p:nvPr>
        </p:nvSpPr>
        <p:spPr>
          <a:xfrm>
            <a:off x="715000" y="396101"/>
            <a:ext cx="7713900" cy="66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Inter Tight SemiBold" pitchFamily="2" charset="0"/>
                <a:ea typeface="Inter Tight SemiBold" pitchFamily="2" charset="0"/>
                <a:cs typeface="Inter Tight SemiBold" pitchFamily="2" charset="0"/>
              </a:rPr>
              <a:t>Software Pack Diagram</a:t>
            </a:r>
            <a:endParaRPr dirty="0">
              <a:solidFill>
                <a:srgbClr val="002060"/>
              </a:solidFill>
              <a:latin typeface="Inter Tight SemiBold" pitchFamily="2" charset="0"/>
              <a:ea typeface="Inter Tight SemiBold" pitchFamily="2" charset="0"/>
              <a:cs typeface="Inter Tight SemiBold" pitchFamily="2" charset="0"/>
            </a:endParaRPr>
          </a:p>
        </p:txBody>
      </p:sp>
      <p:sp>
        <p:nvSpPr>
          <p:cNvPr id="270" name="Google Shape;270;p28"/>
          <p:cNvSpPr/>
          <p:nvPr/>
        </p:nvSpPr>
        <p:spPr>
          <a:xfrm>
            <a:off x="7048850" y="3331325"/>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6902850" y="2629688"/>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7089750" y="27969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8113275" y="324145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תמונה 1" descr="תמונה שמכילה תרשים, טקסט, קו, גופן&#10;&#10;התיאור נוצר באופן אוטומטי">
            <a:extLst>
              <a:ext uri="{FF2B5EF4-FFF2-40B4-BE49-F238E27FC236}">
                <a16:creationId xmlns:a16="http://schemas.microsoft.com/office/drawing/2014/main" id="{387CB1DF-3AF0-F564-F620-0A83589DCD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96645" y="1060301"/>
            <a:ext cx="7322530" cy="3208867"/>
          </a:xfrm>
          <a:prstGeom prst="roundRect">
            <a:avLst>
              <a:gd name="adj" fmla="val 4167"/>
            </a:avLst>
          </a:prstGeom>
          <a:solidFill>
            <a:srgbClr val="FFFFFF"/>
          </a:solidFill>
          <a:ln w="635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6175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0"/>
          <p:cNvSpPr/>
          <p:nvPr/>
        </p:nvSpPr>
        <p:spPr>
          <a:xfrm>
            <a:off x="7568925" y="12957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381275" y="13603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513275" y="12654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6839250" y="17814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p28">
            <a:extLst>
              <a:ext uri="{FF2B5EF4-FFF2-40B4-BE49-F238E27FC236}">
                <a16:creationId xmlns:a16="http://schemas.microsoft.com/office/drawing/2014/main" id="{535EF514-7044-2480-1C0B-DE3860071578}"/>
              </a:ext>
            </a:extLst>
          </p:cNvPr>
          <p:cNvSpPr txBox="1">
            <a:spLocks/>
          </p:cNvSpPr>
          <p:nvPr/>
        </p:nvSpPr>
        <p:spPr>
          <a:xfrm>
            <a:off x="2108456" y="2068504"/>
            <a:ext cx="4927087" cy="12452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Albert Sans"/>
              <a:buNone/>
              <a:defRPr sz="6000" b="1" i="0" u="none" strike="noStrike" cap="none">
                <a:solidFill>
                  <a:schemeClr val="accent2"/>
                </a:solidFill>
                <a:latin typeface="Albert Sans"/>
                <a:ea typeface="Albert Sans"/>
                <a:cs typeface="Albert Sans"/>
                <a:sym typeface="Albert Sans"/>
              </a:defRPr>
            </a:lvl1pPr>
            <a:lvl2pPr marR="0" lvl="1"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2pPr>
            <a:lvl3pPr marR="0" lvl="2"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3pPr>
            <a:lvl4pPr marR="0" lvl="3"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4pPr>
            <a:lvl5pPr marR="0" lvl="4"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5pPr>
            <a:lvl6pPr marR="0" lvl="5"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6pPr>
            <a:lvl7pPr marR="0" lvl="6"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7pPr>
            <a:lvl8pPr marR="0" lvl="7"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8pPr>
            <a:lvl9pPr marR="0" lvl="8" algn="ctr" rtl="0">
              <a:lnSpc>
                <a:spcPct val="100000"/>
              </a:lnSpc>
              <a:spcBef>
                <a:spcPts val="0"/>
              </a:spcBef>
              <a:spcAft>
                <a:spcPts val="0"/>
              </a:spcAft>
              <a:buClr>
                <a:schemeClr val="dk1"/>
              </a:buClr>
              <a:buSzPts val="6000"/>
              <a:buFont typeface="Albert Sans"/>
              <a:buNone/>
              <a:defRPr sz="6000" b="1" i="0" u="none" strike="noStrike" cap="none">
                <a:solidFill>
                  <a:schemeClr val="dk1"/>
                </a:solidFill>
                <a:latin typeface="Albert Sans"/>
                <a:ea typeface="Albert Sans"/>
                <a:cs typeface="Albert Sans"/>
                <a:sym typeface="Albert Sans"/>
              </a:defRPr>
            </a:lvl9pPr>
          </a:lstStyle>
          <a:p>
            <a:r>
              <a:rPr lang="en-US" sz="4000" dirty="0">
                <a:solidFill>
                  <a:srgbClr val="002060"/>
                </a:solidFill>
                <a:latin typeface="Inter Tight SemiBold" pitchFamily="2" charset="0"/>
                <a:ea typeface="Inter Tight SemiBold" pitchFamily="2" charset="0"/>
                <a:cs typeface="Inter Tight SemiBold" pitchFamily="2" charset="0"/>
              </a:rPr>
              <a:t>Experiments Results</a:t>
            </a:r>
          </a:p>
        </p:txBody>
      </p:sp>
    </p:spTree>
    <p:extLst>
      <p:ext uri="{BB962C8B-B14F-4D97-AF65-F5344CB8AC3E}">
        <p14:creationId xmlns:p14="http://schemas.microsoft.com/office/powerpoint/2010/main" val="1789280739"/>
      </p:ext>
    </p:extLst>
  </p:cSld>
  <p:clrMapOvr>
    <a:masterClrMapping/>
  </p:clrMapOvr>
</p:sld>
</file>

<file path=ppt/theme/theme1.xml><?xml version="1.0" encoding="utf-8"?>
<a:theme xmlns:a="http://schemas.openxmlformats.org/drawingml/2006/main" name="AI Incident Automation Pitch Deck by Slidesgo">
  <a:themeElements>
    <a:clrScheme name="Simple Light">
      <a:dk1>
        <a:srgbClr val="012169"/>
      </a:dk1>
      <a:lt1>
        <a:srgbClr val="0048A7"/>
      </a:lt1>
      <a:dk2>
        <a:srgbClr val="0388E5"/>
      </a:dk2>
      <a:lt2>
        <a:srgbClr val="3ED4FD"/>
      </a:lt2>
      <a:accent1>
        <a:srgbClr val="DAF2FE"/>
      </a:accent1>
      <a:accent2>
        <a:srgbClr val="6746B9"/>
      </a:accent2>
      <a:accent3>
        <a:srgbClr val="AD8DFF"/>
      </a:accent3>
      <a:accent4>
        <a:srgbClr val="FFFFFF"/>
      </a:accent4>
      <a:accent5>
        <a:srgbClr val="FFFFFF"/>
      </a:accent5>
      <a:accent6>
        <a:srgbClr val="FFFFFF"/>
      </a:accent6>
      <a:hlink>
        <a:srgbClr val="0121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1688</TotalTime>
  <Words>1870</Words>
  <Application>Microsoft Office PowerPoint</Application>
  <PresentationFormat>‫הצגה על המסך (16:9)</PresentationFormat>
  <Paragraphs>196</Paragraphs>
  <Slides>21</Slides>
  <Notes>21</Notes>
  <HiddenSlides>0</HiddenSlides>
  <MMClips>1</MMClips>
  <ScaleCrop>false</ScaleCrop>
  <HeadingPairs>
    <vt:vector size="6" baseType="variant">
      <vt:variant>
        <vt:lpstr>גופנים בשימוש</vt:lpstr>
      </vt:variant>
      <vt:variant>
        <vt:i4>15</vt:i4>
      </vt:variant>
      <vt:variant>
        <vt:lpstr>ערכת נושא</vt:lpstr>
      </vt:variant>
      <vt:variant>
        <vt:i4>1</vt:i4>
      </vt:variant>
      <vt:variant>
        <vt:lpstr>כותרות שקופיות</vt:lpstr>
      </vt:variant>
      <vt:variant>
        <vt:i4>21</vt:i4>
      </vt:variant>
    </vt:vector>
  </HeadingPairs>
  <TitlesOfParts>
    <vt:vector size="37" baseType="lpstr">
      <vt:lpstr>Inter Tight SemiBold</vt:lpstr>
      <vt:lpstr>URWPalladioL-Ital</vt:lpstr>
      <vt:lpstr>PalatinoLinotype-Bold</vt:lpstr>
      <vt:lpstr>Cambria Math</vt:lpstr>
      <vt:lpstr>URWPalladioL-Roma</vt:lpstr>
      <vt:lpstr>Aptos</vt:lpstr>
      <vt:lpstr>Arial</vt:lpstr>
      <vt:lpstr>MesloLGS NFM</vt:lpstr>
      <vt:lpstr>Roboto</vt:lpstr>
      <vt:lpstr>Wingdings</vt:lpstr>
      <vt:lpstr>Palatino Linotype</vt:lpstr>
      <vt:lpstr>Albert Sans</vt:lpstr>
      <vt:lpstr>Bebas Neue</vt:lpstr>
      <vt:lpstr>Inter Tight</vt:lpstr>
      <vt:lpstr>PalatinoLinotype-Roman</vt:lpstr>
      <vt:lpstr>AI Incident Automation Pitch Deck by Slidesgo</vt:lpstr>
      <vt:lpstr>Spotting Suspicious Academic Citations Using Self-Learning Graph Transformers</vt:lpstr>
      <vt:lpstr>Manipulated citations</vt:lpstr>
      <vt:lpstr>Publication</vt:lpstr>
      <vt:lpstr>Main Idea</vt:lpstr>
      <vt:lpstr>Model Training</vt:lpstr>
      <vt:lpstr>Reconstruct masked connections</vt:lpstr>
      <vt:lpstr>Model Diagram</vt:lpstr>
      <vt:lpstr>Software Pack Diagram</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Unit tests</vt:lpstr>
      <vt:lpstr>Unit tests</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Spotting Suspicious Academic Citations Using Self-Learning Graph Transformers</dc:title>
  <dc:creator>מור בן חיים</dc:creator>
  <cp:lastModifiedBy>אלמוג מדר</cp:lastModifiedBy>
  <cp:revision>185</cp:revision>
  <dcterms:modified xsi:type="dcterms:W3CDTF">2024-09-21T16:43:29Z</dcterms:modified>
</cp:coreProperties>
</file>